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396" r:id="rId24"/>
    <p:sldId id="398" r:id="rId25"/>
    <p:sldId id="403" r:id="rId26"/>
    <p:sldId id="400" r:id="rId27"/>
    <p:sldId id="279" r:id="rId28"/>
    <p:sldId id="280" r:id="rId29"/>
    <p:sldId id="281" r:id="rId30"/>
    <p:sldId id="282" r:id="rId31"/>
    <p:sldId id="283" r:id="rId32"/>
    <p:sldId id="430" r:id="rId33"/>
    <p:sldId id="284" r:id="rId34"/>
    <p:sldId id="437" r:id="rId35"/>
    <p:sldId id="438" r:id="rId36"/>
    <p:sldId id="439" r:id="rId37"/>
    <p:sldId id="427" r:id="rId38"/>
    <p:sldId id="432" r:id="rId39"/>
    <p:sldId id="440" r:id="rId40"/>
    <p:sldId id="441" r:id="rId41"/>
    <p:sldId id="442" r:id="rId42"/>
    <p:sldId id="444" r:id="rId43"/>
    <p:sldId id="445" r:id="rId44"/>
    <p:sldId id="446" r:id="rId45"/>
    <p:sldId id="447" r:id="rId46"/>
    <p:sldId id="289" r:id="rId47"/>
    <p:sldId id="290" r:id="rId48"/>
    <p:sldId id="448" r:id="rId49"/>
    <p:sldId id="449" r:id="rId50"/>
    <p:sldId id="463" r:id="rId51"/>
    <p:sldId id="451" r:id="rId52"/>
    <p:sldId id="452" r:id="rId53"/>
    <p:sldId id="453" r:id="rId54"/>
    <p:sldId id="454" r:id="rId55"/>
    <p:sldId id="455" r:id="rId56"/>
    <p:sldId id="457" r:id="rId57"/>
    <p:sldId id="458" r:id="rId58"/>
    <p:sldId id="459" r:id="rId59"/>
    <p:sldId id="460" r:id="rId60"/>
    <p:sldId id="461" r:id="rId61"/>
    <p:sldId id="295" r:id="rId62"/>
    <p:sldId id="296" r:id="rId63"/>
    <p:sldId id="462" r:id="rId64"/>
    <p:sldId id="464" r:id="rId65"/>
    <p:sldId id="465" r:id="rId66"/>
    <p:sldId id="466" r:id="rId67"/>
    <p:sldId id="467" r:id="rId68"/>
    <p:sldId id="468" r:id="rId69"/>
    <p:sldId id="299" r:id="rId70"/>
    <p:sldId id="300" r:id="rId71"/>
    <p:sldId id="301" r:id="rId72"/>
    <p:sldId id="302" r:id="rId73"/>
    <p:sldId id="303" r:id="rId74"/>
    <p:sldId id="407" r:id="rId75"/>
    <p:sldId id="405" r:id="rId76"/>
    <p:sldId id="408" r:id="rId77"/>
    <p:sldId id="409" r:id="rId78"/>
    <p:sldId id="412" r:id="rId79"/>
    <p:sldId id="410" r:id="rId80"/>
    <p:sldId id="411" r:id="rId81"/>
    <p:sldId id="415" r:id="rId82"/>
    <p:sldId id="417" r:id="rId83"/>
    <p:sldId id="419" r:id="rId84"/>
    <p:sldId id="421" r:id="rId85"/>
    <p:sldId id="423" r:id="rId86"/>
    <p:sldId id="425" r:id="rId87"/>
    <p:sldId id="304" r:id="rId88"/>
    <p:sldId id="305" r:id="rId89"/>
    <p:sldId id="306" r:id="rId90"/>
    <p:sldId id="307" r:id="rId91"/>
    <p:sldId id="434" r:id="rId92"/>
    <p:sldId id="308" r:id="rId93"/>
    <p:sldId id="309" r:id="rId94"/>
    <p:sldId id="310" r:id="rId95"/>
    <p:sldId id="311" r:id="rId96"/>
    <p:sldId id="312" r:id="rId97"/>
    <p:sldId id="313" r:id="rId98"/>
    <p:sldId id="314" r:id="rId99"/>
    <p:sldId id="315" r:id="rId100"/>
    <p:sldId id="316" r:id="rId101"/>
    <p:sldId id="317" r:id="rId102"/>
    <p:sldId id="318" r:id="rId103"/>
    <p:sldId id="319" r:id="rId104"/>
    <p:sldId id="320" r:id="rId105"/>
    <p:sldId id="321" r:id="rId106"/>
    <p:sldId id="322" r:id="rId107"/>
    <p:sldId id="323" r:id="rId108"/>
    <p:sldId id="324" r:id="rId109"/>
    <p:sldId id="325" r:id="rId110"/>
    <p:sldId id="326" r:id="rId111"/>
    <p:sldId id="327" r:id="rId112"/>
    <p:sldId id="328" r:id="rId113"/>
    <p:sldId id="329" r:id="rId114"/>
    <p:sldId id="330" r:id="rId115"/>
    <p:sldId id="331" r:id="rId116"/>
    <p:sldId id="332" r:id="rId117"/>
    <p:sldId id="333" r:id="rId118"/>
    <p:sldId id="334" r:id="rId119"/>
    <p:sldId id="335" r:id="rId120"/>
    <p:sldId id="336" r:id="rId121"/>
    <p:sldId id="337" r:id="rId122"/>
    <p:sldId id="338" r:id="rId123"/>
    <p:sldId id="339" r:id="rId124"/>
    <p:sldId id="340" r:id="rId125"/>
    <p:sldId id="469" r:id="rId126"/>
    <p:sldId id="470" r:id="rId127"/>
    <p:sldId id="471" r:id="rId128"/>
    <p:sldId id="472" r:id="rId129"/>
    <p:sldId id="342" r:id="rId130"/>
    <p:sldId id="343" r:id="rId131"/>
    <p:sldId id="344" r:id="rId132"/>
    <p:sldId id="473" r:id="rId133"/>
    <p:sldId id="345" r:id="rId134"/>
    <p:sldId id="346" r:id="rId135"/>
    <p:sldId id="347" r:id="rId136"/>
    <p:sldId id="348" r:id="rId137"/>
    <p:sldId id="349" r:id="rId138"/>
    <p:sldId id="350" r:id="rId139"/>
    <p:sldId id="351" r:id="rId140"/>
    <p:sldId id="352" r:id="rId141"/>
    <p:sldId id="353" r:id="rId142"/>
    <p:sldId id="354" r:id="rId143"/>
    <p:sldId id="355" r:id="rId144"/>
    <p:sldId id="356" r:id="rId145"/>
    <p:sldId id="357" r:id="rId146"/>
    <p:sldId id="358" r:id="rId147"/>
    <p:sldId id="359" r:id="rId148"/>
    <p:sldId id="360" r:id="rId149"/>
    <p:sldId id="361" r:id="rId150"/>
    <p:sldId id="362" r:id="rId151"/>
    <p:sldId id="363" r:id="rId152"/>
    <p:sldId id="364" r:id="rId153"/>
    <p:sldId id="365" r:id="rId154"/>
    <p:sldId id="366" r:id="rId155"/>
    <p:sldId id="367" r:id="rId156"/>
    <p:sldId id="368" r:id="rId157"/>
    <p:sldId id="369" r:id="rId158"/>
    <p:sldId id="370" r:id="rId159"/>
    <p:sldId id="371" r:id="rId160"/>
    <p:sldId id="372" r:id="rId161"/>
    <p:sldId id="373" r:id="rId162"/>
    <p:sldId id="374" r:id="rId163"/>
    <p:sldId id="375" r:id="rId164"/>
    <p:sldId id="376" r:id="rId165"/>
    <p:sldId id="377" r:id="rId166"/>
    <p:sldId id="378" r:id="rId167"/>
    <p:sldId id="379" r:id="rId168"/>
    <p:sldId id="380" r:id="rId169"/>
    <p:sldId id="381" r:id="rId170"/>
    <p:sldId id="382" r:id="rId171"/>
    <p:sldId id="383" r:id="rId172"/>
    <p:sldId id="384" r:id="rId173"/>
    <p:sldId id="385" r:id="rId174"/>
    <p:sldId id="386" r:id="rId175"/>
    <p:sldId id="387" r:id="rId176"/>
    <p:sldId id="388" r:id="rId177"/>
    <p:sldId id="389" r:id="rId178"/>
    <p:sldId id="390" r:id="rId179"/>
    <p:sldId id="391" r:id="rId180"/>
    <p:sldId id="392" r:id="rId181"/>
    <p:sldId id="393" r:id="rId182"/>
    <p:sldId id="394" r:id="rId18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34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presProps" Target="pres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theme" Target="theme/theme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/Relationships>
</file>

<file path=ppt/media/image1.jpg>
</file>

<file path=ppt/media/image10.jpg>
</file>

<file path=ppt/media/image100.png>
</file>

<file path=ppt/media/image101.jpg>
</file>

<file path=ppt/media/image102.jpg>
</file>

<file path=ppt/media/image103.jpg>
</file>

<file path=ppt/media/image104.jpg>
</file>

<file path=ppt/media/image105.jpg>
</file>

<file path=ppt/media/image106.jpg>
</file>

<file path=ppt/media/image107.jpg>
</file>

<file path=ppt/media/image108.jpg>
</file>

<file path=ppt/media/image109.jpg>
</file>

<file path=ppt/media/image11.jpg>
</file>

<file path=ppt/media/image110.jpg>
</file>

<file path=ppt/media/image111.jpg>
</file>

<file path=ppt/media/image112.jpg>
</file>

<file path=ppt/media/image113.jpg>
</file>

<file path=ppt/media/image114.jpg>
</file>

<file path=ppt/media/image115.jpg>
</file>

<file path=ppt/media/image116.jpg>
</file>

<file path=ppt/media/image117.jpg>
</file>

<file path=ppt/media/image118.jpg>
</file>

<file path=ppt/media/image119.jpg>
</file>

<file path=ppt/media/image12.jpg>
</file>

<file path=ppt/media/image120.jpg>
</file>

<file path=ppt/media/image121.jpg>
</file>

<file path=ppt/media/image122.jpg>
</file>

<file path=ppt/media/image123.jpg>
</file>

<file path=ppt/media/image124.jpg>
</file>

<file path=ppt/media/image125.jpg>
</file>

<file path=ppt/media/image126.jpg>
</file>

<file path=ppt/media/image127.jpg>
</file>

<file path=ppt/media/image128.jpg>
</file>

<file path=ppt/media/image129.jpg>
</file>

<file path=ppt/media/image13.jpg>
</file>

<file path=ppt/media/image130.jpg>
</file>

<file path=ppt/media/image131.jpg>
</file>

<file path=ppt/media/image132.jpg>
</file>

<file path=ppt/media/image133.jpg>
</file>

<file path=ppt/media/image134.jpg>
</file>

<file path=ppt/media/image135.jpg>
</file>

<file path=ppt/media/image136.jpg>
</file>

<file path=ppt/media/image137.jpg>
</file>

<file path=ppt/media/image138.jpg>
</file>

<file path=ppt/media/image139.jpg>
</file>

<file path=ppt/media/image14.jpg>
</file>

<file path=ppt/media/image140.jpg>
</file>

<file path=ppt/media/image141.jpg>
</file>

<file path=ppt/media/image142.jpg>
</file>

<file path=ppt/media/image143.jpg>
</file>

<file path=ppt/media/image144.jpg>
</file>

<file path=ppt/media/image145.jpg>
</file>

<file path=ppt/media/image146.jpg>
</file>

<file path=ppt/media/image147.jpg>
</file>

<file path=ppt/media/image148.jpg>
</file>

<file path=ppt/media/image149.jpg>
</file>

<file path=ppt/media/image15.jpg>
</file>

<file path=ppt/media/image150.jpg>
</file>

<file path=ppt/media/image151.jpg>
</file>

<file path=ppt/media/image152.jpg>
</file>

<file path=ppt/media/image153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png>
</file>

<file path=ppt/media/image32.png>
</file>

<file path=ppt/media/image33.png>
</file>

<file path=ppt/media/image34.jpg>
</file>

<file path=ppt/media/image35.jpg>
</file>

<file path=ppt/media/image36.jpg>
</file>

<file path=ppt/media/image37.png>
</file>

<file path=ppt/media/image38.jpg>
</file>

<file path=ppt/media/image39.jpg>
</file>

<file path=ppt/media/image4.jpg>
</file>

<file path=ppt/media/image40.jpg>
</file>

<file path=ppt/media/image41.jpg>
</file>

<file path=ppt/media/image42.pn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g>
</file>

<file path=ppt/media/image51.jpg>
</file>

<file path=ppt/media/image52.jpg>
</file>

<file path=ppt/media/image53.jpeg>
</file>

<file path=ppt/media/image54.png>
</file>

<file path=ppt/media/image55.jpg>
</file>

<file path=ppt/media/image56.jpg>
</file>

<file path=ppt/media/image57.jpg>
</file>

<file path=ppt/media/image58.jpg>
</file>

<file path=ppt/media/image59.jpg>
</file>

<file path=ppt/media/image6.jpg>
</file>

<file path=ppt/media/image60.jpg>
</file>

<file path=ppt/media/image61.png>
</file>

<file path=ppt/media/image62.png>
</file>

<file path=ppt/media/image63.jpg>
</file>

<file path=ppt/media/image64.jpg>
</file>

<file path=ppt/media/image65.jpg>
</file>

<file path=ppt/media/image66.jpg>
</file>

<file path=ppt/media/image67.jpg>
</file>

<file path=ppt/media/image68.jpg>
</file>

<file path=ppt/media/image69.jpg>
</file>

<file path=ppt/media/image7.jpg>
</file>

<file path=ppt/media/image70.jpg>
</file>

<file path=ppt/media/image71.jpg>
</file>

<file path=ppt/media/image72.jpg>
</file>

<file path=ppt/media/image73.jpg>
</file>

<file path=ppt/media/image74.jpg>
</file>

<file path=ppt/media/image75.jpg>
</file>

<file path=ppt/media/image76.jpg>
</file>

<file path=ppt/media/image77.jpg>
</file>

<file path=ppt/media/image78.jpg>
</file>

<file path=ppt/media/image79.jpg>
</file>

<file path=ppt/media/image8.jpg>
</file>

<file path=ppt/media/image80.jpg>
</file>

<file path=ppt/media/image81.jpg>
</file>

<file path=ppt/media/image82.jpg>
</file>

<file path=ppt/media/image83.jpg>
</file>

<file path=ppt/media/image84.jpg>
</file>

<file path=ppt/media/image85.jpg>
</file>

<file path=ppt/media/image86.jpg>
</file>

<file path=ppt/media/image87.jpg>
</file>

<file path=ppt/media/image88.jpg>
</file>

<file path=ppt/media/image89.jpg>
</file>

<file path=ppt/media/image9.jpg>
</file>

<file path=ppt/media/image90.jpg>
</file>

<file path=ppt/media/image91.jpg>
</file>

<file path=ppt/media/image92.jpg>
</file>

<file path=ppt/media/image93.jpg>
</file>

<file path=ppt/media/image94.jpg>
</file>

<file path=ppt/media/image95.jpg>
</file>

<file path=ppt/media/image96.jpg>
</file>

<file path=ppt/media/image97.jpg>
</file>

<file path=ppt/media/image98.jpg>
</file>

<file path=ppt/media/image9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g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g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jpg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jpg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g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g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g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jp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jpg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jp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jpg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jpg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jpg"/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jpg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jp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jpg"/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jpg"/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jpg"/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jpg"/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jpg"/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jpg"/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jpg"/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jpg"/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jpg"/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jpg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jpg"/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jpg"/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jpg"/><Relationship Id="rId1" Type="http://schemas.openxmlformats.org/officeDocument/2006/relationships/slideLayout" Target="../slideLayouts/slideLayout7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jpg"/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jpg"/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jpg"/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jpg"/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jpg"/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jpg"/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jpg"/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jpg"/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jpg"/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jpg"/><Relationship Id="rId1" Type="http://schemas.openxmlformats.org/officeDocument/2006/relationships/slideLayout" Target="../slideLayouts/slideLayout7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jpg"/><Relationship Id="rId1" Type="http://schemas.openxmlformats.org/officeDocument/2006/relationships/slideLayout" Target="../slideLayouts/slideLayout7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jpg"/><Relationship Id="rId1" Type="http://schemas.openxmlformats.org/officeDocument/2006/relationships/slideLayout" Target="../slideLayouts/slideLayout7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jpg"/><Relationship Id="rId1" Type="http://schemas.openxmlformats.org/officeDocument/2006/relationships/slideLayout" Target="../slideLayouts/slideLayout7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jpg"/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jpg"/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jpg"/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jpg"/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jpg"/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jpg"/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2.jpg"/><Relationship Id="rId1" Type="http://schemas.openxmlformats.org/officeDocument/2006/relationships/slideLayout" Target="../slideLayouts/slideLayout7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jpg"/><Relationship Id="rId1" Type="http://schemas.openxmlformats.org/officeDocument/2006/relationships/slideLayout" Target="../slideLayouts/slideLayout7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jpg"/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jpg"/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6.jpg"/><Relationship Id="rId1" Type="http://schemas.openxmlformats.org/officeDocument/2006/relationships/slideLayout" Target="../slideLayouts/slideLayout7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jpg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jpg"/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jpg"/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jpg"/><Relationship Id="rId1" Type="http://schemas.openxmlformats.org/officeDocument/2006/relationships/slideLayout" Target="../slideLayouts/slideLayout7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jpg"/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jpg"/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jpg"/><Relationship Id="rId1" Type="http://schemas.openxmlformats.org/officeDocument/2006/relationships/slideLayout" Target="../slideLayouts/slideLayout7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jpg"/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jpg"/><Relationship Id="rId1" Type="http://schemas.openxmlformats.org/officeDocument/2006/relationships/slideLayout" Target="../slideLayouts/slideLayout7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jpg"/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jpg"/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9.jpg"/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1.jpg"/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jpg"/><Relationship Id="rId1" Type="http://schemas.openxmlformats.org/officeDocument/2006/relationships/slideLayout" Target="../slideLayouts/slideLayout7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INTRODUCTION TO UNCONVENTIONAL MACHINING PROCESS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96016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0-unconventional-machining-process-1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1-unconventional-machining-process-6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2-unconventional-machining-process-6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3-unconventional-machining-process-6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4-unconventional-machining-process-6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5-unconventional-machining-process-6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6-unconventional-machining-process-6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7-unconventional-machining-process-6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8-unconventional-machining-process-6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9-unconventional-machining-process-6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0-unconventional-machining-process-7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1-unconventional-machining-process-1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1-unconventional-machining-process-7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2-unconventional-machining-process-7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3-unconventional-machining-process-7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4-unconventional-machining-process-7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5-unconventional-machining-process-7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6-unconventional-machining-process-7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7-unconventional-machining-process-7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8-unconventional-machining-process-7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9-unconventional-machining-process-7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0-unconventional-machining-process-8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2-unconventional-machining-process-1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1-unconventional-machining-process-8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2-unconventional-machining-process-8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3-unconventional-machining-process-8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4-unconventional-machining-process-8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5-unconventional-machining-process-8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u="sng" dirty="0" smtClean="0"/>
              <a:t>CHEMICAL MACHINING:</a:t>
            </a:r>
          </a:p>
          <a:p>
            <a:r>
              <a:rPr lang="en-US" sz="2400" dirty="0"/>
              <a:t>In ancient days this process is used by artists for engraving the metals.</a:t>
            </a:r>
          </a:p>
          <a:p>
            <a:r>
              <a:rPr lang="en-US" sz="2400" dirty="0" smtClean="0"/>
              <a:t>It is a process used to remove material by dissolution in a </a:t>
            </a:r>
            <a:r>
              <a:rPr lang="en-US" sz="2400" dirty="0"/>
              <a:t>c</a:t>
            </a:r>
            <a:r>
              <a:rPr lang="en-US" sz="2400" dirty="0" smtClean="0"/>
              <a:t>ontrolled manner, from the </a:t>
            </a:r>
            <a:r>
              <a:rPr lang="en-US" sz="2400" dirty="0" err="1" smtClean="0"/>
              <a:t>workpiece</a:t>
            </a:r>
            <a:r>
              <a:rPr lang="en-US" sz="2400" dirty="0" smtClean="0"/>
              <a:t> by the application of acidic or alkaline solution(</a:t>
            </a:r>
            <a:r>
              <a:rPr lang="en-US" sz="2400" dirty="0" smtClean="0"/>
              <a:t>etchant).</a:t>
            </a:r>
          </a:p>
          <a:p>
            <a:r>
              <a:rPr lang="en-US" sz="2400" dirty="0" err="1" smtClean="0"/>
              <a:t>Maskants</a:t>
            </a:r>
            <a:r>
              <a:rPr lang="en-US" sz="2400" dirty="0" smtClean="0"/>
              <a:t> are used to cover the </a:t>
            </a:r>
            <a:r>
              <a:rPr lang="en-US" sz="2400" dirty="0" err="1" smtClean="0"/>
              <a:t>workpiece</a:t>
            </a:r>
            <a:r>
              <a:rPr lang="en-US" sz="2400" dirty="0" smtClean="0"/>
              <a:t> surfaces which are not to be machined.</a:t>
            </a:r>
          </a:p>
          <a:p>
            <a:r>
              <a:rPr lang="en-US" sz="2400" dirty="0" smtClean="0"/>
              <a:t>This technique is used quite useful for producing complex configurations in delicate parts.</a:t>
            </a:r>
          </a:p>
          <a:p>
            <a:pPr marL="0" indent="0">
              <a:buNone/>
            </a:pPr>
            <a:r>
              <a:rPr lang="en-US" sz="2400" dirty="0" smtClean="0"/>
              <a:t>This is used in many industries like printed circuit boards, </a:t>
            </a:r>
            <a:r>
              <a:rPr lang="en-US" sz="2400" dirty="0" err="1" smtClean="0"/>
              <a:t>jewelery</a:t>
            </a:r>
            <a:r>
              <a:rPr lang="en-US" sz="2400" dirty="0" smtClean="0"/>
              <a:t>, for making aircraft wing panels etc.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4981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"/>
            <a:ext cx="9144000" cy="67842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Chemical machining are of two types</a:t>
            </a:r>
          </a:p>
          <a:p>
            <a:pPr marL="0" indent="0">
              <a:buNone/>
            </a:pPr>
            <a:r>
              <a:rPr lang="en-US" sz="2400" dirty="0" smtClean="0"/>
              <a:t>1.Chemical Milling – shallow cavities on </a:t>
            </a:r>
            <a:r>
              <a:rPr lang="en-US" sz="2400" dirty="0" err="1" smtClean="0"/>
              <a:t>sheets,plates</a:t>
            </a:r>
            <a:r>
              <a:rPr lang="en-US" sz="2400" dirty="0" smtClean="0"/>
              <a:t> or to reduce the weight.</a:t>
            </a:r>
          </a:p>
          <a:p>
            <a:pPr marL="0" indent="0">
              <a:buNone/>
            </a:pPr>
            <a:r>
              <a:rPr lang="en-US" sz="2400" dirty="0" smtClean="0"/>
              <a:t>2. Chemical Blanking – it is usually penetrate the material entirely  (</a:t>
            </a:r>
            <a:r>
              <a:rPr lang="en-US" sz="2400" dirty="0" err="1" smtClean="0"/>
              <a:t>holes,slots</a:t>
            </a:r>
            <a:r>
              <a:rPr lang="en-US" sz="2400" dirty="0" smtClean="0"/>
              <a:t> </a:t>
            </a:r>
            <a:r>
              <a:rPr lang="en-US" sz="2400" dirty="0" err="1" smtClean="0"/>
              <a:t>etc</a:t>
            </a:r>
            <a:r>
              <a:rPr lang="en-US" sz="2400" dirty="0" smtClean="0"/>
              <a:t>) are produced.</a:t>
            </a:r>
          </a:p>
          <a:p>
            <a:pPr marL="0" indent="0" algn="ctr">
              <a:buNone/>
            </a:pPr>
            <a:r>
              <a:rPr lang="en-US" sz="2400" b="1" u="sng" dirty="0" smtClean="0"/>
              <a:t>Schematic diagram of Chemical Milling</a:t>
            </a:r>
            <a:endParaRPr lang="en-US" sz="2400" b="1" u="sng" dirty="0" smtClean="0"/>
          </a:p>
          <a:p>
            <a:pPr algn="ctr"/>
            <a:endParaRPr lang="en-US" sz="2800" b="1" u="sn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77" y="2546555"/>
            <a:ext cx="8450062" cy="398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19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303" y="245805"/>
            <a:ext cx="8563898" cy="637130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Performance of machining is influenced by many process parameters, i.e., type of etchant, temperature of etchant, type of </a:t>
            </a:r>
            <a:r>
              <a:rPr lang="en-US" sz="2400" dirty="0" err="1" smtClean="0"/>
              <a:t>maskant</a:t>
            </a:r>
            <a:r>
              <a:rPr lang="en-US" sz="2400" dirty="0" smtClean="0"/>
              <a:t>, method of applying the </a:t>
            </a:r>
            <a:r>
              <a:rPr lang="en-US" sz="2400" dirty="0" err="1" smtClean="0"/>
              <a:t>maskant</a:t>
            </a:r>
            <a:r>
              <a:rPr lang="en-US" sz="2400" dirty="0" smtClean="0"/>
              <a:t>, method of circulating the etchant.</a:t>
            </a:r>
          </a:p>
          <a:p>
            <a:r>
              <a:rPr lang="en-US" sz="2400" dirty="0" smtClean="0"/>
              <a:t>The </a:t>
            </a:r>
            <a:r>
              <a:rPr lang="en-US" sz="2400" dirty="0" err="1" smtClean="0"/>
              <a:t>suface</a:t>
            </a:r>
            <a:r>
              <a:rPr lang="en-US" sz="2400" dirty="0" smtClean="0"/>
              <a:t> finish produced during this process is about 0.75-3.75</a:t>
            </a:r>
            <a:r>
              <a:rPr lang="el-GR" b="1" dirty="0" smtClean="0"/>
              <a:t>μ</a:t>
            </a:r>
            <a:r>
              <a:rPr lang="en-US" b="1" dirty="0" smtClean="0"/>
              <a:t>m</a:t>
            </a:r>
          </a:p>
          <a:p>
            <a:pPr marL="0" indent="0">
              <a:buNone/>
            </a:pPr>
            <a:r>
              <a:rPr lang="en-US" sz="2400" b="1" u="sng" dirty="0" err="1" smtClean="0"/>
              <a:t>Maskants</a:t>
            </a:r>
            <a:r>
              <a:rPr lang="en-US" sz="2400" b="1" u="sng" dirty="0" smtClean="0"/>
              <a:t>:</a:t>
            </a:r>
            <a:r>
              <a:rPr lang="en-US" sz="2400" u="sng" dirty="0" smtClean="0"/>
              <a:t> </a:t>
            </a:r>
          </a:p>
          <a:p>
            <a:pPr marL="0" indent="0">
              <a:buNone/>
            </a:pPr>
            <a:r>
              <a:rPr lang="en-US" sz="2400" dirty="0" smtClean="0"/>
              <a:t>These are used as protecting surfaces from chemical etching by </a:t>
            </a:r>
            <a:r>
              <a:rPr lang="en-US" sz="2400" dirty="0" err="1" smtClean="0"/>
              <a:t>etchants.</a:t>
            </a:r>
            <a:r>
              <a:rPr lang="en-US" sz="2400" dirty="0" err="1" smtClean="0"/>
              <a:t>They</a:t>
            </a:r>
            <a:r>
              <a:rPr lang="en-US" sz="2400" dirty="0" smtClean="0"/>
              <a:t> are basically 3 types</a:t>
            </a:r>
          </a:p>
          <a:p>
            <a:pPr marL="0" indent="0">
              <a:buNone/>
            </a:pPr>
            <a:r>
              <a:rPr lang="en-US" sz="2400" dirty="0" smtClean="0"/>
              <a:t>1.Cut and Peel</a:t>
            </a:r>
          </a:p>
          <a:p>
            <a:pPr marL="0" indent="0">
              <a:buNone/>
            </a:pPr>
            <a:r>
              <a:rPr lang="en-US" sz="2400" dirty="0" smtClean="0"/>
              <a:t>2.Screen print</a:t>
            </a:r>
          </a:p>
          <a:p>
            <a:pPr marL="0" indent="0">
              <a:buNone/>
            </a:pPr>
            <a:r>
              <a:rPr lang="en-US" sz="2400" dirty="0" smtClean="0"/>
              <a:t>3.Photoresist</a:t>
            </a:r>
          </a:p>
        </p:txBody>
      </p:sp>
    </p:spTree>
    <p:extLst>
      <p:ext uri="{BB962C8B-B14F-4D97-AF65-F5344CB8AC3E}">
        <p14:creationId xmlns:p14="http://schemas.microsoft.com/office/powerpoint/2010/main" val="358413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303" y="245805"/>
            <a:ext cx="8563898" cy="6371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 smtClean="0"/>
              <a:t>1.Cut and Peel:</a:t>
            </a:r>
            <a:endParaRPr lang="en-US" sz="2400" b="1" u="sng" dirty="0"/>
          </a:p>
          <a:p>
            <a:r>
              <a:rPr lang="en-US" sz="2400" dirty="0" err="1" smtClean="0"/>
              <a:t>Neoprene,butyl</a:t>
            </a:r>
            <a:r>
              <a:rPr lang="en-US" sz="2400" dirty="0" smtClean="0"/>
              <a:t> or vinyl based materials.</a:t>
            </a:r>
          </a:p>
          <a:p>
            <a:r>
              <a:rPr lang="en-US" sz="2400" dirty="0" smtClean="0"/>
              <a:t>The thickness of the coating usually ranges from 0.025-0.13mm.</a:t>
            </a:r>
          </a:p>
          <a:p>
            <a:r>
              <a:rPr lang="en-US" sz="2400" dirty="0" smtClean="0"/>
              <a:t>Applications are large sized </a:t>
            </a:r>
            <a:r>
              <a:rPr lang="en-US" sz="2400" dirty="0" err="1" smtClean="0"/>
              <a:t>workpieces</a:t>
            </a:r>
            <a:r>
              <a:rPr lang="en-US" sz="2400" dirty="0" smtClean="0"/>
              <a:t> used in chemical industries, aircraft </a:t>
            </a:r>
            <a:r>
              <a:rPr lang="en-US" sz="2400" dirty="0" err="1" smtClean="0"/>
              <a:t>industried,missile</a:t>
            </a:r>
            <a:r>
              <a:rPr lang="en-US" sz="2400" dirty="0" smtClean="0"/>
              <a:t> industries etc.</a:t>
            </a:r>
          </a:p>
          <a:p>
            <a:r>
              <a:rPr lang="en-US" sz="2400" dirty="0" smtClean="0"/>
              <a:t>This technique is good for batch production, for products with large depth(&gt;1.5mm) to be etched etc.</a:t>
            </a:r>
          </a:p>
          <a:p>
            <a:pPr marL="0" indent="0">
              <a:buNone/>
            </a:pPr>
            <a:r>
              <a:rPr lang="en-US" sz="2400" u="sng" dirty="0" smtClean="0"/>
              <a:t>2.Screen Printing:</a:t>
            </a:r>
          </a:p>
          <a:p>
            <a:r>
              <a:rPr lang="en-US" sz="2400" dirty="0" smtClean="0"/>
              <a:t>It is good for high volume production with low </a:t>
            </a:r>
            <a:r>
              <a:rPr lang="en-US" sz="2400" dirty="0" err="1" smtClean="0"/>
              <a:t>accuracy.low</a:t>
            </a:r>
            <a:r>
              <a:rPr lang="en-US" sz="2400" dirty="0" smtClean="0"/>
              <a:t> itching depth(&lt;1.5)</a:t>
            </a:r>
          </a:p>
          <a:p>
            <a:r>
              <a:rPr lang="en-US" sz="2400" dirty="0" smtClean="0"/>
              <a:t>For parts sized normally not more than 1.2m*1.2m</a:t>
            </a:r>
          </a:p>
          <a:p>
            <a:pPr marL="0" indent="0">
              <a:buNone/>
            </a:pPr>
            <a:r>
              <a:rPr lang="en-US" sz="2400" u="sng" dirty="0" smtClean="0"/>
              <a:t>3.Photoresist </a:t>
            </a:r>
            <a:r>
              <a:rPr lang="en-US" sz="2400" u="sng" dirty="0" err="1" smtClean="0"/>
              <a:t>Maskant</a:t>
            </a:r>
            <a:r>
              <a:rPr lang="en-US" sz="2400" u="sng" dirty="0" smtClean="0"/>
              <a:t>:</a:t>
            </a:r>
          </a:p>
          <a:p>
            <a:r>
              <a:rPr lang="en-US" sz="2400" dirty="0" smtClean="0"/>
              <a:t>Called as photo chemical machining</a:t>
            </a:r>
          </a:p>
          <a:p>
            <a:r>
              <a:rPr lang="en-US" sz="2400" dirty="0" smtClean="0"/>
              <a:t>Produce complicated but accurate shapes.</a:t>
            </a:r>
          </a:p>
          <a:p>
            <a:endParaRPr lang="en-US" sz="2400" u="sng" dirty="0" smtClean="0"/>
          </a:p>
        </p:txBody>
      </p:sp>
    </p:spTree>
    <p:extLst>
      <p:ext uri="{BB962C8B-B14F-4D97-AF65-F5344CB8AC3E}">
        <p14:creationId xmlns:p14="http://schemas.microsoft.com/office/powerpoint/2010/main" val="308532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7-unconventional-machining-process-8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3-unconventional-machining-process-1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8-unconventional-machining-process-8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9-unconventional-machining-process-8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u="sng" dirty="0" smtClean="0"/>
              <a:t>Applications</a:t>
            </a:r>
          </a:p>
          <a:p>
            <a:r>
              <a:rPr lang="en-US" sz="2400" dirty="0" smtClean="0"/>
              <a:t>Large turbine engine containment rings.</a:t>
            </a:r>
          </a:p>
          <a:p>
            <a:r>
              <a:rPr lang="en-US" sz="2400" dirty="0" smtClean="0"/>
              <a:t>Milling of spun </a:t>
            </a:r>
            <a:r>
              <a:rPr lang="en-US" sz="2400" dirty="0" err="1" smtClean="0"/>
              <a:t>alluminium</a:t>
            </a:r>
            <a:r>
              <a:rPr lang="en-US" sz="2400" dirty="0" smtClean="0"/>
              <a:t> </a:t>
            </a:r>
            <a:r>
              <a:rPr lang="en-US" sz="2400" dirty="0" err="1" smtClean="0"/>
              <a:t>pressue</a:t>
            </a:r>
            <a:r>
              <a:rPr lang="en-US" sz="2400" dirty="0" smtClean="0"/>
              <a:t> vessels bulkheads</a:t>
            </a:r>
          </a:p>
          <a:p>
            <a:r>
              <a:rPr lang="en-US" sz="2400" smtClean="0"/>
              <a:t>Shuttle components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82506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0-unconventional-machining-process-9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1-unconventional-machining-process-9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2-unconventional-machining-process-9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3-unconventional-machining-process-9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48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4-unconventional-machining-process-9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5-unconventional-machining-process-9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6-unconventional-machining-process-9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4-unconventional-machining-process-1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7-unconventional-machining-process-9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8-unconventional-machining-process-9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9-unconventional-machining-process-9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0-unconventional-machining-process-10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1-unconventional-machining-process-10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2-unconventional-machining-process-10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3-unconventional-machining-process-10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4-unconventional-machining-process-10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5-unconventional-machining-process-10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6-unconventional-machining-process-10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5-unconventional-machining-process-1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7-unconventional-machining-process-10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8-unconventional-machining-process-10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9-unconventional-machining-process-10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0-unconventional-machining-process-11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1-unconventional-machining-process-11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2-unconventional-machining-process-11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3-unconventional-machining-process-11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4-unconventional-machining-process-11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5-unconventional-machining-process-11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6-unconventional-machining-process-11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6-unconventional-machining-process-1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7-unconventional-machining-process-11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8-unconventional-machining-process-11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9-unconventional-machining-process-11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0-unconventional-machining-process-12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1-unconventional-machining-process-12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2-unconventional-machining-process-12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3-unconventional-machining-process-12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4-unconventional-machining-process-12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5-unconventional-machining-process-12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6-unconventional-machining-process-12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7-unconventional-machining-process-1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7-unconventional-machining-process-12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8-unconventional-machining-process-12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9-unconventional-machining-process-12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0-unconventional-machining-process-13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1-unconventional-machining-process-13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2-unconventional-machining-process-13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3-unconventional-machining-process-13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4-unconventional-machining-process-13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5-unconventional-machining-process-13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6-unconventional-machining-process-13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8-unconventional-machining-process-1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7-unconventional-machining-process-13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8-unconventional-machining-process-13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9-unconventional-machining-process-13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9-unconventional-machining-process-1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02-unconventional-machining-process-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0-unconventional-machining-process-2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1-unconventional-machining-process-2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2-unconventional-machining-process-2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160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/>
              <a:t>ADVANTAGES:</a:t>
            </a:r>
            <a:endParaRPr lang="en-IN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2554"/>
            <a:ext cx="8229600" cy="5103609"/>
          </a:xfrm>
        </p:spPr>
        <p:txBody>
          <a:bodyPr>
            <a:noAutofit/>
          </a:bodyPr>
          <a:lstStyle/>
          <a:p>
            <a:r>
              <a:rPr lang="en-US" sz="2400" dirty="0" smtClean="0"/>
              <a:t>Material removed without mechanical contact with the </a:t>
            </a:r>
            <a:r>
              <a:rPr lang="en-US" sz="2400" dirty="0" err="1" smtClean="0"/>
              <a:t>workpiece</a:t>
            </a:r>
            <a:endParaRPr lang="en-US" sz="2400" dirty="0" smtClean="0"/>
          </a:p>
          <a:p>
            <a:r>
              <a:rPr lang="en-US" sz="2400" dirty="0" smtClean="0"/>
              <a:t>The material removal rate is independent of the </a:t>
            </a:r>
            <a:r>
              <a:rPr lang="en-US" sz="2400" dirty="0" err="1" smtClean="0"/>
              <a:t>workpiece</a:t>
            </a:r>
            <a:endParaRPr lang="en-US" sz="2400" dirty="0" smtClean="0"/>
          </a:p>
          <a:p>
            <a:r>
              <a:rPr lang="en-US" sz="2400" dirty="0" smtClean="0"/>
              <a:t>Cutting forces are independent of </a:t>
            </a:r>
            <a:r>
              <a:rPr lang="en-US" sz="2400" dirty="0" err="1" smtClean="0"/>
              <a:t>workpiece</a:t>
            </a:r>
            <a:r>
              <a:rPr lang="en-US" sz="2400" dirty="0" smtClean="0"/>
              <a:t> hardness</a:t>
            </a:r>
          </a:p>
          <a:p>
            <a:r>
              <a:rPr lang="en-US" sz="2400" dirty="0" smtClean="0"/>
              <a:t>Tool material need not be harder than the </a:t>
            </a:r>
            <a:r>
              <a:rPr lang="en-US" sz="2400" dirty="0" err="1" smtClean="0"/>
              <a:t>workpiece</a:t>
            </a:r>
            <a:r>
              <a:rPr lang="en-US" sz="2400" dirty="0" smtClean="0"/>
              <a:t> material</a:t>
            </a:r>
          </a:p>
          <a:p>
            <a:r>
              <a:rPr lang="en-US" sz="2400" dirty="0" smtClean="0"/>
              <a:t>Tool wear is not a problem</a:t>
            </a:r>
          </a:p>
          <a:p>
            <a:r>
              <a:rPr lang="en-US" sz="2400" dirty="0" smtClean="0"/>
              <a:t>Ability to machine any material</a:t>
            </a:r>
          </a:p>
          <a:p>
            <a:r>
              <a:rPr lang="en-US" sz="2400" dirty="0" smtClean="0"/>
              <a:t>Uniform material removal over the entire area</a:t>
            </a:r>
          </a:p>
          <a:p>
            <a:r>
              <a:rPr lang="en-US" sz="2400" dirty="0" smtClean="0"/>
              <a:t>Intricate shapes and very hard and fragile materials can be machined.</a:t>
            </a:r>
          </a:p>
          <a:p>
            <a:r>
              <a:rPr lang="en-US" sz="2400" dirty="0" smtClean="0"/>
              <a:t>Easy compatibility with numerical control and mini computer controls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6223984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160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/>
              <a:t>DISADVANTAGES:</a:t>
            </a:r>
            <a:endParaRPr lang="en-IN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2554"/>
            <a:ext cx="8229600" cy="5103609"/>
          </a:xfrm>
        </p:spPr>
        <p:txBody>
          <a:bodyPr>
            <a:noAutofit/>
          </a:bodyPr>
          <a:lstStyle/>
          <a:p>
            <a:r>
              <a:rPr lang="en-US" sz="2400" dirty="0" smtClean="0"/>
              <a:t>Work piece and tool must be electrically conductive</a:t>
            </a:r>
          </a:p>
          <a:p>
            <a:r>
              <a:rPr lang="en-US" sz="2400" dirty="0" smtClean="0"/>
              <a:t>The depth of cut is limited(</a:t>
            </a:r>
            <a:r>
              <a:rPr lang="en-US" sz="2400" dirty="0" err="1" smtClean="0"/>
              <a:t>Ex:LBM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Recast or Heat effected zones or surface produced may be troubled some times(</a:t>
            </a:r>
            <a:r>
              <a:rPr lang="en-US" sz="2400" dirty="0" err="1" smtClean="0"/>
              <a:t>Ex:EDM,LBM,EBM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There may be taper in the side walls of holes or cavities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(</a:t>
            </a:r>
            <a:r>
              <a:rPr lang="en-US" sz="2400" dirty="0" err="1" smtClean="0"/>
              <a:t>Ex:EDM,LBM</a:t>
            </a:r>
            <a:r>
              <a:rPr lang="en-US" sz="2400" dirty="0" smtClean="0"/>
              <a:t>)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9340658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160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/>
              <a:t>APPLICATIONS:</a:t>
            </a:r>
            <a:endParaRPr lang="en-IN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2554"/>
            <a:ext cx="8229600" cy="5103609"/>
          </a:xfrm>
        </p:spPr>
        <p:txBody>
          <a:bodyPr>
            <a:noAutofit/>
          </a:bodyPr>
          <a:lstStyle/>
          <a:p>
            <a:r>
              <a:rPr lang="en-US" sz="2400" dirty="0" smtClean="0"/>
              <a:t>AJM- suitable for super alloys and refractory materials (ceramics and glass) and plastics</a:t>
            </a:r>
          </a:p>
          <a:p>
            <a:r>
              <a:rPr lang="en-US" sz="2400" dirty="0" smtClean="0"/>
              <a:t>USM-suitable for refractory materials and plastics</a:t>
            </a:r>
          </a:p>
          <a:p>
            <a:r>
              <a:rPr lang="en-US" sz="2400" dirty="0" smtClean="0"/>
              <a:t>ECM-suitable for steel, super alloys</a:t>
            </a:r>
          </a:p>
          <a:p>
            <a:pPr marL="914400" lvl="2" indent="0">
              <a:buNone/>
            </a:pPr>
            <a:r>
              <a:rPr lang="en-US" dirty="0"/>
              <a:t>Not used for </a:t>
            </a:r>
            <a:r>
              <a:rPr lang="en-US" dirty="0" smtClean="0"/>
              <a:t>nonconductive </a:t>
            </a:r>
            <a:r>
              <a:rPr lang="en-US" dirty="0"/>
              <a:t>materials like ceramics</a:t>
            </a:r>
            <a:r>
              <a:rPr lang="en-US" dirty="0" smtClean="0"/>
              <a:t>, glass </a:t>
            </a:r>
            <a:r>
              <a:rPr lang="en-US" dirty="0"/>
              <a:t>and </a:t>
            </a:r>
            <a:r>
              <a:rPr lang="en-US" dirty="0" smtClean="0"/>
              <a:t>plastics</a:t>
            </a:r>
          </a:p>
          <a:p>
            <a:r>
              <a:rPr lang="en-US" sz="2400" dirty="0" smtClean="0"/>
              <a:t>EDM-suitable </a:t>
            </a:r>
            <a:r>
              <a:rPr lang="en-US" sz="2400" dirty="0"/>
              <a:t>for steel, super </a:t>
            </a:r>
            <a:r>
              <a:rPr lang="en-US" sz="2400" dirty="0" err="1" smtClean="0"/>
              <a:t>alloys,titanium</a:t>
            </a:r>
            <a:r>
              <a:rPr lang="en-US" sz="2400" dirty="0" smtClean="0"/>
              <a:t> and refractory materials</a:t>
            </a:r>
            <a:endParaRPr lang="en-US" sz="2400" dirty="0"/>
          </a:p>
          <a:p>
            <a:pPr marL="914400" lvl="2" indent="0">
              <a:buNone/>
            </a:pPr>
            <a:r>
              <a:rPr lang="en-US" dirty="0"/>
              <a:t>Not used for nonconductive materials like ceramics, glass and plastics</a:t>
            </a:r>
          </a:p>
          <a:p>
            <a:pPr marL="914400" lvl="2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3029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820"/>
            <a:ext cx="8229600" cy="5998344"/>
          </a:xfrm>
        </p:spPr>
        <p:txBody>
          <a:bodyPr>
            <a:noAutofit/>
          </a:bodyPr>
          <a:lstStyle/>
          <a:p>
            <a:r>
              <a:rPr lang="en-US" sz="2400" dirty="0"/>
              <a:t>EBM- suitable for refractory materials</a:t>
            </a:r>
          </a:p>
          <a:p>
            <a:pPr marL="0" indent="0">
              <a:buNone/>
            </a:pPr>
            <a:r>
              <a:rPr lang="en-US" sz="2400" dirty="0"/>
              <a:t>		medium performance on glass and plastics</a:t>
            </a:r>
          </a:p>
          <a:p>
            <a:r>
              <a:rPr lang="en-US" sz="2400" dirty="0"/>
              <a:t>LBM- suitable for refractory materials</a:t>
            </a:r>
          </a:p>
          <a:p>
            <a:pPr marL="0" indent="0">
              <a:buNone/>
            </a:pPr>
            <a:r>
              <a:rPr lang="en-US" sz="2400" dirty="0"/>
              <a:t>		medium performance on glass and plastics</a:t>
            </a:r>
          </a:p>
          <a:p>
            <a:r>
              <a:rPr lang="en-US" sz="2400" dirty="0"/>
              <a:t>PAM-suitable for </a:t>
            </a:r>
            <a:r>
              <a:rPr lang="en-US" sz="2400" dirty="0" err="1"/>
              <a:t>alluminium,steel</a:t>
            </a:r>
            <a:r>
              <a:rPr lang="en-US" sz="2400" dirty="0"/>
              <a:t> and super alloys</a:t>
            </a:r>
          </a:p>
          <a:p>
            <a:pPr marL="914400" lvl="2" indent="0">
              <a:buNone/>
            </a:pPr>
            <a:r>
              <a:rPr lang="en-US" dirty="0"/>
              <a:t>Not suitable for ceramics and glass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1605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4-unconventional-machining-process-2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5-unconventional-machining-process-2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6-unconventional-machining-process-2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03-unconventional-machining-process-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7-unconventional-machining-process-2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8-unconventional-machining-process-2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b="1" u="sng" dirty="0" smtClean="0"/>
              <a:t>Operating Elements:</a:t>
            </a:r>
          </a:p>
          <a:p>
            <a:pPr marL="0" indent="0">
              <a:buNone/>
            </a:pPr>
            <a:r>
              <a:rPr lang="en-US" sz="2400" dirty="0" smtClean="0"/>
              <a:t>The operating elements are Abrasive, Carrier gas and the nozzle.</a:t>
            </a:r>
          </a:p>
          <a:p>
            <a:pPr marL="0" indent="0">
              <a:buNone/>
            </a:pPr>
            <a:r>
              <a:rPr lang="en-US" sz="2400" u="sng" dirty="0" smtClean="0"/>
              <a:t>Abrasives:</a:t>
            </a:r>
          </a:p>
          <a:p>
            <a:r>
              <a:rPr lang="en-US" sz="2400" dirty="0" err="1" smtClean="0"/>
              <a:t>Aluminium</a:t>
            </a:r>
            <a:r>
              <a:rPr lang="en-US" sz="2400" dirty="0" smtClean="0"/>
              <a:t> Oxide</a:t>
            </a:r>
          </a:p>
          <a:p>
            <a:r>
              <a:rPr lang="en-US" sz="2400" dirty="0" smtClean="0"/>
              <a:t>Silicon Carbide</a:t>
            </a:r>
          </a:p>
          <a:p>
            <a:r>
              <a:rPr lang="en-US" sz="2400" dirty="0" err="1" smtClean="0"/>
              <a:t>Sodiumbicarboante</a:t>
            </a:r>
            <a:endParaRPr lang="en-US" sz="2400" dirty="0" smtClean="0"/>
          </a:p>
          <a:p>
            <a:r>
              <a:rPr lang="en-US" sz="2400" dirty="0" smtClean="0"/>
              <a:t>Glass beads</a:t>
            </a:r>
          </a:p>
          <a:p>
            <a:pPr marL="0" indent="0">
              <a:buNone/>
            </a:pPr>
            <a:r>
              <a:rPr lang="en-US" sz="2400" u="sng" dirty="0" smtClean="0"/>
              <a:t>Carrier gas:</a:t>
            </a:r>
          </a:p>
          <a:p>
            <a:r>
              <a:rPr lang="en-US" sz="2400" dirty="0" smtClean="0"/>
              <a:t>Carbon dioxide, air, and nitrogen are used as carrier for the abrasive particles AJM.</a:t>
            </a:r>
          </a:p>
          <a:p>
            <a:r>
              <a:rPr lang="en-US" sz="2400" dirty="0" smtClean="0"/>
              <a:t>The pressure is usually kept between 2 to 8 kg/cm2</a:t>
            </a:r>
          </a:p>
          <a:p>
            <a:pPr marL="0" indent="0">
              <a:buNone/>
            </a:pPr>
            <a:r>
              <a:rPr lang="en-US" sz="2400" u="sng" dirty="0" smtClean="0"/>
              <a:t>Nozzle:</a:t>
            </a:r>
          </a:p>
          <a:p>
            <a:r>
              <a:rPr lang="en-US" sz="2400" dirty="0" smtClean="0"/>
              <a:t>It is made of tungsten carbide or sapphire which has high resistance to wear.</a:t>
            </a:r>
          </a:p>
          <a:p>
            <a:r>
              <a:rPr lang="en-US" sz="2400" dirty="0" smtClean="0"/>
              <a:t>It is made up of either circular or rectangular cross section.</a:t>
            </a:r>
          </a:p>
          <a:p>
            <a:r>
              <a:rPr lang="en-US" sz="2400" dirty="0" smtClean="0"/>
              <a:t>The nozzle pressure is generally maintained between 2-8.5 </a:t>
            </a:r>
            <a:r>
              <a:rPr lang="en-US" sz="2400" dirty="0" err="1" smtClean="0"/>
              <a:t>kgf</a:t>
            </a:r>
            <a:r>
              <a:rPr lang="en-US" sz="2400" dirty="0" smtClean="0"/>
              <a:t>/cm2</a:t>
            </a:r>
            <a:br>
              <a:rPr lang="en-US" sz="2400" dirty="0" smtClean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6336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9-unconventional-machining-process-2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509910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40776" y="5103674"/>
            <a:ext cx="26153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Equipment:</a:t>
            </a:r>
          </a:p>
          <a:p>
            <a:r>
              <a:rPr lang="en-US" dirty="0"/>
              <a:t>1.Gas Propulsion System</a:t>
            </a:r>
          </a:p>
          <a:p>
            <a:r>
              <a:rPr lang="en-US" dirty="0"/>
              <a:t>2.Abrasive Feeder</a:t>
            </a:r>
          </a:p>
          <a:p>
            <a:r>
              <a:rPr lang="en-US" dirty="0"/>
              <a:t>3.Machining Chamber</a:t>
            </a:r>
          </a:p>
          <a:p>
            <a:r>
              <a:rPr lang="en-US" dirty="0"/>
              <a:t>4.AJM Nozzle</a:t>
            </a:r>
          </a:p>
          <a:p>
            <a:r>
              <a:rPr lang="en-US" dirty="0"/>
              <a:t>5.Abrasives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-abrasive-jet-machining-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1042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-abrasive-jet-machining-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4061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-abrasive-jet-machining-1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5154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u="sng" dirty="0" smtClean="0"/>
              <a:t>Material Removal Rate:</a:t>
            </a:r>
          </a:p>
          <a:p>
            <a:pPr marL="0" indent="0">
              <a:buNone/>
            </a:pPr>
            <a:endParaRPr lang="en-US" sz="2800" b="1" u="sng" dirty="0" smtClean="0"/>
          </a:p>
          <a:p>
            <a:pPr marL="0" indent="0">
              <a:buNone/>
            </a:pPr>
            <a:endParaRPr lang="en-US" sz="2800" b="1" u="sng" dirty="0"/>
          </a:p>
          <a:p>
            <a:pPr marL="0" indent="0">
              <a:buNone/>
            </a:pPr>
            <a:endParaRPr lang="en-US" sz="2800" b="1" u="sng" dirty="0" smtClean="0"/>
          </a:p>
          <a:p>
            <a:pPr marL="0" indent="0">
              <a:buNone/>
            </a:pPr>
            <a:endParaRPr lang="en-US" sz="2800" b="1" u="sng" dirty="0"/>
          </a:p>
          <a:p>
            <a:pPr marL="0" indent="0">
              <a:buNone/>
            </a:pPr>
            <a:endParaRPr lang="en-US" sz="2800" b="1" u="sng" dirty="0" smtClean="0"/>
          </a:p>
          <a:p>
            <a:pPr marL="0" indent="0">
              <a:buNone/>
            </a:pPr>
            <a:endParaRPr lang="en-US" sz="2400" b="1" u="sng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303" y="747252"/>
            <a:ext cx="5014675" cy="23228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953" y="3225188"/>
            <a:ext cx="7137767" cy="353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3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/>
              <a:t>Mechanism of Metal Removal: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323" y="1668225"/>
            <a:ext cx="5596660" cy="439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421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-abrasive-jet-machining-1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61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04-unconventional-machining-process-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-abrasive-jet-machining-1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921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4-abrasive-jet-machining-1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324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 smtClean="0"/>
              <a:t>Effect of Process Parameters on MRR:</a:t>
            </a:r>
          </a:p>
          <a:p>
            <a:pPr marL="0" indent="0">
              <a:buNone/>
            </a:pPr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78" y="983226"/>
            <a:ext cx="8165690" cy="515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22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 smtClean="0"/>
              <a:t>Advantages:</a:t>
            </a:r>
          </a:p>
          <a:p>
            <a:r>
              <a:rPr lang="en-US" sz="2400" dirty="0" smtClean="0"/>
              <a:t>Low capital cost</a:t>
            </a:r>
          </a:p>
          <a:p>
            <a:r>
              <a:rPr lang="en-US" sz="2400" dirty="0" smtClean="0"/>
              <a:t>Less Vibration</a:t>
            </a:r>
          </a:p>
          <a:p>
            <a:r>
              <a:rPr lang="en-US" sz="2400" dirty="0" smtClean="0"/>
              <a:t>No heat is generated</a:t>
            </a:r>
          </a:p>
          <a:p>
            <a:r>
              <a:rPr lang="en-US" sz="2400" dirty="0" smtClean="0"/>
              <a:t>The work remains clean and </a:t>
            </a:r>
            <a:r>
              <a:rPr lang="en-US" sz="2400" dirty="0" err="1" smtClean="0"/>
              <a:t>dustfree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Ability to cut fragile, brittle, hard and heat-sensitive </a:t>
            </a:r>
            <a:r>
              <a:rPr lang="en-US" sz="2400" dirty="0" err="1" smtClean="0"/>
              <a:t>materilas</a:t>
            </a:r>
            <a:r>
              <a:rPr lang="en-US" sz="2400" dirty="0" smtClean="0"/>
              <a:t> without damage.</a:t>
            </a:r>
          </a:p>
          <a:p>
            <a:r>
              <a:rPr lang="en-US" sz="2400" dirty="0" smtClean="0"/>
              <a:t>Ability to cut intricate hole shapes of any hardness and brittleness in the material.</a:t>
            </a:r>
          </a:p>
          <a:p>
            <a:pPr marL="0" indent="0">
              <a:buNone/>
            </a:pPr>
            <a:r>
              <a:rPr lang="en-US" sz="2400" b="1" u="sng" dirty="0" smtClean="0"/>
              <a:t>Disadvantages:</a:t>
            </a:r>
          </a:p>
          <a:p>
            <a:r>
              <a:rPr lang="en-US" sz="2400" dirty="0" smtClean="0"/>
              <a:t>Low metal removal rate.</a:t>
            </a:r>
          </a:p>
          <a:p>
            <a:r>
              <a:rPr lang="en-US" sz="2400" dirty="0" smtClean="0"/>
              <a:t>Particles can be imbed into </a:t>
            </a:r>
            <a:r>
              <a:rPr lang="en-US" sz="2400" dirty="0" err="1" smtClean="0"/>
              <a:t>workpiece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Abrasive powder can not be reused.</a:t>
            </a:r>
          </a:p>
          <a:p>
            <a:r>
              <a:rPr lang="en-US" sz="2400" dirty="0" smtClean="0"/>
              <a:t>Due to stray cutting accuracy can be affected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395936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 smtClean="0"/>
              <a:t>Applications:</a:t>
            </a:r>
          </a:p>
          <a:p>
            <a:r>
              <a:rPr lang="en-US" sz="2400" dirty="0" smtClean="0"/>
              <a:t>For cleaning hard </a:t>
            </a:r>
            <a:r>
              <a:rPr lang="en-US" sz="2400" dirty="0" err="1" smtClean="0"/>
              <a:t>surfaces,safe</a:t>
            </a:r>
            <a:r>
              <a:rPr lang="en-US" sz="2400" dirty="0" smtClean="0"/>
              <a:t> removal of sticky substances on ceramics, oxides on metals.</a:t>
            </a:r>
          </a:p>
          <a:p>
            <a:r>
              <a:rPr lang="en-US" sz="2400" dirty="0" smtClean="0"/>
              <a:t>Machining semiconductors such as </a:t>
            </a:r>
            <a:r>
              <a:rPr lang="en-US" sz="2400" dirty="0" err="1" smtClean="0"/>
              <a:t>germanium,gallium</a:t>
            </a:r>
            <a:r>
              <a:rPr lang="en-US" sz="2400" dirty="0" smtClean="0"/>
              <a:t> etc.</a:t>
            </a:r>
          </a:p>
          <a:p>
            <a:r>
              <a:rPr lang="en-US" sz="2400" dirty="0" smtClean="0"/>
              <a:t>For drilling holes of different shapes and cutting fine lines on surfaces and thin sections.</a:t>
            </a:r>
          </a:p>
          <a:p>
            <a:r>
              <a:rPr lang="en-US" sz="2400" dirty="0" smtClean="0"/>
              <a:t>Used for </a:t>
            </a:r>
            <a:r>
              <a:rPr lang="en-US" sz="2400" dirty="0" err="1" smtClean="0"/>
              <a:t>deburring,scribing,grooving,polishing</a:t>
            </a:r>
            <a:r>
              <a:rPr lang="en-US" sz="2400" dirty="0"/>
              <a:t>.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90887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-ppt-on-water-jet-machining-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9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227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34-unconventional-machining-process-3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35-unconventional-machining-process-3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3-ppt-on-water-jet-machining-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9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0146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ater Jet Machining: Diagram, Working, Types, Uses, Advanta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58529"/>
            <a:ext cx="9057811" cy="520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0217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05-unconventional-machining-process-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 smtClean="0"/>
              <a:t>Equipment:</a:t>
            </a:r>
          </a:p>
          <a:p>
            <a:r>
              <a:rPr lang="en-US" sz="2400" dirty="0" smtClean="0"/>
              <a:t>Hydraulic Pump</a:t>
            </a:r>
          </a:p>
          <a:p>
            <a:r>
              <a:rPr lang="en-US" sz="2400" dirty="0" smtClean="0"/>
              <a:t>Intensifier</a:t>
            </a:r>
          </a:p>
          <a:p>
            <a:r>
              <a:rPr lang="en-US" sz="2400" dirty="0" smtClean="0"/>
              <a:t>Accumulator</a:t>
            </a:r>
          </a:p>
          <a:p>
            <a:r>
              <a:rPr lang="en-US" sz="2400" dirty="0" smtClean="0"/>
              <a:t>High pressure </a:t>
            </a:r>
            <a:r>
              <a:rPr lang="en-US" sz="2400" dirty="0" err="1" smtClean="0"/>
              <a:t>tuble</a:t>
            </a:r>
            <a:endParaRPr lang="en-US" sz="2400" dirty="0" smtClean="0"/>
          </a:p>
          <a:p>
            <a:r>
              <a:rPr lang="en-US" sz="2400" dirty="0" smtClean="0"/>
              <a:t>Jet nozzle.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85123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-ppt-on-water-jet-machining-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9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3605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-ppt-on-water-jet-machining-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9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369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-ppt-on-water-jet-machining-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9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6795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-ppt-on-water-jet-machining-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9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1382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-ppt-on-water-jet-machining-1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9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69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36-unconventional-machining-process-3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609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-ppt-on-water-jet-machining-1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9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244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-ppt-on-water-jet-machining-1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9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6903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 smtClean="0"/>
              <a:t>Advantages:</a:t>
            </a:r>
          </a:p>
          <a:p>
            <a:r>
              <a:rPr lang="en-US" sz="2400" dirty="0" smtClean="0"/>
              <a:t>Ability to cut intricate hole shapes in materials of any hardness and brittleness.</a:t>
            </a:r>
          </a:p>
          <a:p>
            <a:r>
              <a:rPr lang="en-US" sz="2400" dirty="0" smtClean="0"/>
              <a:t>Ability to cut fragile and heat sensitive materials without damage as no heat is generated due to the passing of gas or air.</a:t>
            </a:r>
          </a:p>
          <a:p>
            <a:r>
              <a:rPr lang="en-US" sz="2400" dirty="0" smtClean="0"/>
              <a:t>Low capital cost.</a:t>
            </a:r>
          </a:p>
          <a:p>
            <a:pPr marL="0" indent="0">
              <a:buNone/>
            </a:pPr>
            <a:r>
              <a:rPr lang="en-US" sz="2400" b="1" u="sng" dirty="0" smtClean="0"/>
              <a:t>Disadvantages:</a:t>
            </a:r>
          </a:p>
          <a:p>
            <a:r>
              <a:rPr lang="en-US" sz="2400" dirty="0" smtClean="0"/>
              <a:t>Low metal removal rate.</a:t>
            </a:r>
          </a:p>
          <a:p>
            <a:r>
              <a:rPr lang="en-US" sz="2400" dirty="0" smtClean="0"/>
              <a:t>Machine accuracy  is poor.</a:t>
            </a:r>
          </a:p>
          <a:p>
            <a:r>
              <a:rPr lang="en-US" sz="2400" dirty="0" smtClean="0"/>
              <a:t>Nozzle wear rate is high.</a:t>
            </a:r>
          </a:p>
          <a:p>
            <a:r>
              <a:rPr lang="en-US" sz="2400" dirty="0" smtClean="0"/>
              <a:t>Additional cleaning of the work surface may occur as there is a possibility of sticking abrasive grains in softer materials.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1593916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06-unconventional-machining-process-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 smtClean="0"/>
              <a:t>Applications:</a:t>
            </a:r>
          </a:p>
          <a:p>
            <a:r>
              <a:rPr lang="en-US" sz="2400" dirty="0" smtClean="0"/>
              <a:t>It is used to cut many non-metallic materials like graphite ,</a:t>
            </a:r>
            <a:r>
              <a:rPr lang="en-US" sz="2400" dirty="0" err="1" smtClean="0"/>
              <a:t>boron,leather</a:t>
            </a:r>
            <a:r>
              <a:rPr lang="en-US" sz="2400" dirty="0" smtClean="0"/>
              <a:t> and many other brittle materials.</a:t>
            </a:r>
          </a:p>
          <a:p>
            <a:r>
              <a:rPr lang="en-US" sz="2400" dirty="0" smtClean="0"/>
              <a:t>It is used in shoe making industry.</a:t>
            </a:r>
          </a:p>
          <a:p>
            <a:r>
              <a:rPr lang="en-US" sz="2400" dirty="0" smtClean="0"/>
              <a:t>It is used in aircraft industries to profile cutting of FRP aircraft structures even glass windows.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273348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0-unconventional-machining-process-4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1-unconventional-machining-process-4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chematic diagram of AWJM [14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48" y="549376"/>
            <a:ext cx="8311994" cy="5585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65075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 smtClean="0"/>
              <a:t>Equipment:</a:t>
            </a:r>
          </a:p>
          <a:p>
            <a:r>
              <a:rPr lang="en-US" sz="2400" dirty="0" smtClean="0"/>
              <a:t>The abrasive water jet machining setup is made up of four important elements</a:t>
            </a:r>
          </a:p>
          <a:p>
            <a:pPr marL="0" indent="0">
              <a:buNone/>
            </a:pPr>
            <a:r>
              <a:rPr lang="en-US" sz="2400" dirty="0" smtClean="0"/>
              <a:t>	1. Pumping system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2. Abrasive feed system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3. Abrasive water jet nozzle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4. Catcher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253938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 smtClean="0"/>
              <a:t>Schematic diagram of AWJM: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42" y="834470"/>
            <a:ext cx="7796981" cy="553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3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Process Variables:</a:t>
            </a:r>
          </a:p>
          <a:p>
            <a:pPr marL="0" indent="0">
              <a:buNone/>
            </a:pPr>
            <a:r>
              <a:rPr lang="en-US" sz="2400" dirty="0" smtClean="0"/>
              <a:t>Parameters which affect performance of AWJM process are</a:t>
            </a:r>
          </a:p>
          <a:p>
            <a:pPr marL="0" indent="0">
              <a:buNone/>
            </a:pPr>
            <a:r>
              <a:rPr lang="en-US" sz="2400" dirty="0" smtClean="0"/>
              <a:t>1.Water(flow rate and pressure)</a:t>
            </a:r>
          </a:p>
          <a:p>
            <a:pPr marL="0" indent="0">
              <a:buNone/>
            </a:pPr>
            <a:r>
              <a:rPr lang="en-US" sz="2400" dirty="0" smtClean="0"/>
              <a:t>2.Abrasives(</a:t>
            </a:r>
            <a:r>
              <a:rPr lang="en-US" sz="2400" dirty="0" err="1" smtClean="0"/>
              <a:t>type,size,and</a:t>
            </a:r>
            <a:r>
              <a:rPr lang="en-US" sz="2400" dirty="0" smtClean="0"/>
              <a:t> flow rate)</a:t>
            </a:r>
          </a:p>
          <a:p>
            <a:pPr marL="0" indent="0">
              <a:buNone/>
            </a:pPr>
            <a:r>
              <a:rPr lang="en-US" sz="2400" dirty="0" smtClean="0"/>
              <a:t>3.Water Nozzle and abrasive jet nozzle(design)</a:t>
            </a:r>
          </a:p>
          <a:p>
            <a:pPr marL="0" indent="0">
              <a:buNone/>
            </a:pPr>
            <a:r>
              <a:rPr lang="en-US" sz="2400" dirty="0" smtClean="0"/>
              <a:t>4.Cutting parameters(feed rate and stand off distance)</a:t>
            </a:r>
          </a:p>
          <a:p>
            <a:pPr marL="0" indent="0">
              <a:buNone/>
            </a:pPr>
            <a:r>
              <a:rPr lang="en-US" sz="2400" dirty="0" smtClean="0"/>
              <a:t>5.Work material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98703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u="sng" dirty="0" smtClean="0"/>
              <a:t>Advantages:</a:t>
            </a:r>
          </a:p>
          <a:p>
            <a:r>
              <a:rPr lang="en-US" sz="2400" dirty="0" smtClean="0"/>
              <a:t>It is used to cut electrically non-conductive as well as difficult to machine materials.</a:t>
            </a:r>
          </a:p>
          <a:p>
            <a:r>
              <a:rPr lang="en-US" sz="2400" dirty="0" smtClean="0"/>
              <a:t>Dust free</a:t>
            </a:r>
          </a:p>
          <a:p>
            <a:r>
              <a:rPr lang="en-US" sz="2400" dirty="0" smtClean="0"/>
              <a:t>High cutting speed</a:t>
            </a:r>
          </a:p>
          <a:p>
            <a:r>
              <a:rPr lang="en-US" sz="2400" dirty="0" smtClean="0"/>
              <a:t>It has </a:t>
            </a:r>
            <a:r>
              <a:rPr lang="en-US" sz="2400" dirty="0" err="1" smtClean="0"/>
              <a:t>multidirecrional</a:t>
            </a:r>
            <a:r>
              <a:rPr lang="en-US" sz="2400" dirty="0" smtClean="0"/>
              <a:t> cutting capacity</a:t>
            </a:r>
          </a:p>
          <a:p>
            <a:r>
              <a:rPr lang="en-US" sz="2400" dirty="0" smtClean="0"/>
              <a:t>No fir hazards</a:t>
            </a:r>
          </a:p>
          <a:p>
            <a:r>
              <a:rPr lang="en-US" sz="2400" dirty="0" smtClean="0"/>
              <a:t>Recycling of abrasive particles</a:t>
            </a:r>
          </a:p>
          <a:p>
            <a:r>
              <a:rPr lang="en-US" sz="2400" dirty="0" smtClean="0"/>
              <a:t>Low power requirement</a:t>
            </a:r>
          </a:p>
          <a:p>
            <a:pPr marL="0" indent="0">
              <a:buNone/>
            </a:pPr>
            <a:r>
              <a:rPr lang="en-US" sz="2400" b="1" u="sng" dirty="0"/>
              <a:t>Disadvantages:</a:t>
            </a:r>
          </a:p>
          <a:p>
            <a:r>
              <a:rPr lang="en-US" sz="2400" dirty="0"/>
              <a:t>Low metal removal rate.</a:t>
            </a:r>
          </a:p>
          <a:p>
            <a:r>
              <a:rPr lang="en-US" sz="2400" dirty="0"/>
              <a:t>Machine accuracy  is poor.</a:t>
            </a:r>
          </a:p>
          <a:p>
            <a:r>
              <a:rPr lang="en-US" sz="2400" dirty="0"/>
              <a:t>Nozzle wear rate is high.</a:t>
            </a:r>
          </a:p>
          <a:p>
            <a:r>
              <a:rPr lang="en-US" sz="2400" dirty="0"/>
              <a:t>Additional cleaning of the work surface may occur as there is a possibility of sticking abrasive grains in softer materials.</a:t>
            </a:r>
          </a:p>
          <a:p>
            <a:endParaRPr lang="en-US" sz="2400" dirty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225498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 err="1" smtClean="0"/>
              <a:t>Aspplications</a:t>
            </a:r>
            <a:r>
              <a:rPr lang="en-US" sz="2400" u="sng" dirty="0"/>
              <a:t>:</a:t>
            </a:r>
            <a:endParaRPr lang="en-US" sz="2400" u="sng" dirty="0" smtClean="0"/>
          </a:p>
          <a:p>
            <a:r>
              <a:rPr lang="en-US" sz="2400" dirty="0" smtClean="0"/>
              <a:t>It is employed to cut a wide range of materials including both metals(copper, aluminum, lead, </a:t>
            </a:r>
            <a:r>
              <a:rPr lang="en-US" sz="2400" dirty="0" err="1" smtClean="0"/>
              <a:t>etc</a:t>
            </a:r>
            <a:r>
              <a:rPr lang="en-US" sz="2400" dirty="0" smtClean="0"/>
              <a:t>) and nonmetals (glass, concrete, graphite, </a:t>
            </a:r>
            <a:r>
              <a:rPr lang="en-US" sz="2400" dirty="0" err="1" smtClean="0"/>
              <a:t>etc</a:t>
            </a:r>
            <a:r>
              <a:rPr lang="en-US" sz="2400" dirty="0" smtClean="0"/>
              <a:t>).</a:t>
            </a:r>
          </a:p>
          <a:p>
            <a:r>
              <a:rPr lang="en-US" sz="2400" dirty="0" smtClean="0"/>
              <a:t>Slotting is one of the common application</a:t>
            </a:r>
          </a:p>
          <a:p>
            <a:r>
              <a:rPr lang="en-US" sz="2400" dirty="0" smtClean="0"/>
              <a:t>The edges of the structural aluminum plate have also been successfully cut.</a:t>
            </a:r>
          </a:p>
          <a:p>
            <a:r>
              <a:rPr lang="en-US" sz="2400" dirty="0" smtClean="0"/>
              <a:t>This technique is used in several industries like aerospace, nuclear, construction, and glass. 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b="1" u="sng" dirty="0"/>
          </a:p>
          <a:p>
            <a:pPr marL="0" indent="0">
              <a:buNone/>
            </a:pPr>
            <a:endParaRPr lang="en-US" sz="24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165738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4-unconventional-machining-process-4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07-unconventional-machining-process-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5-unconventional-machining-process-4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03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6-unconventional-machining-process-4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7-unconventional-machining-process-4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8-unconventional-machining-process-4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160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/>
              <a:t>Components:</a:t>
            </a:r>
            <a:endParaRPr lang="en-IN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2554"/>
            <a:ext cx="8229600" cy="5103609"/>
          </a:xfrm>
        </p:spPr>
        <p:txBody>
          <a:bodyPr>
            <a:noAutofit/>
          </a:bodyPr>
          <a:lstStyle/>
          <a:p>
            <a:pPr lvl="2"/>
            <a:r>
              <a:rPr lang="en-US" dirty="0" smtClean="0"/>
              <a:t>Ultrasonic Oscillator</a:t>
            </a:r>
          </a:p>
          <a:p>
            <a:pPr lvl="2"/>
            <a:r>
              <a:rPr lang="en-US" dirty="0" smtClean="0"/>
              <a:t>Transducer</a:t>
            </a:r>
          </a:p>
          <a:p>
            <a:pPr lvl="2"/>
            <a:r>
              <a:rPr lang="en-US" dirty="0" smtClean="0"/>
              <a:t>A connecting body</a:t>
            </a:r>
          </a:p>
          <a:p>
            <a:pPr lvl="2"/>
            <a:r>
              <a:rPr lang="en-US" dirty="0" smtClean="0"/>
              <a:t>A horn</a:t>
            </a:r>
          </a:p>
          <a:p>
            <a:pPr lvl="2"/>
            <a:r>
              <a:rPr lang="en-US" dirty="0" smtClean="0"/>
              <a:t>Feed device </a:t>
            </a:r>
          </a:p>
          <a:p>
            <a:pPr lvl="2"/>
            <a:r>
              <a:rPr lang="en-US" dirty="0" smtClean="0"/>
              <a:t>Pump</a:t>
            </a:r>
          </a:p>
          <a:p>
            <a:pPr lvl="2"/>
            <a:r>
              <a:rPr lang="en-US" dirty="0" smtClean="0"/>
              <a:t>A container for the slurry of abrasive grains </a:t>
            </a:r>
          </a:p>
          <a:p>
            <a:pPr lvl="2"/>
            <a:r>
              <a:rPr lang="en-US" dirty="0" err="1" smtClean="0"/>
              <a:t>Workpiece</a:t>
            </a:r>
            <a:r>
              <a:rPr lang="en-US" dirty="0" smtClean="0"/>
              <a:t> holding device</a:t>
            </a:r>
          </a:p>
          <a:p>
            <a:pPr marL="914400" lvl="2" indent="0">
              <a:buNone/>
            </a:pPr>
            <a:r>
              <a:rPr lang="en-US" dirty="0" smtClean="0"/>
              <a:t> </a:t>
            </a:r>
          </a:p>
          <a:p>
            <a:pPr marL="914400" lvl="2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147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160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/>
              <a:t>Operating Elements:</a:t>
            </a:r>
            <a:endParaRPr lang="en-IN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2554"/>
            <a:ext cx="8229600" cy="5103609"/>
          </a:xfrm>
        </p:spPr>
        <p:txBody>
          <a:bodyPr>
            <a:noAutofit/>
          </a:bodyPr>
          <a:lstStyle/>
          <a:p>
            <a:pPr lvl="2"/>
            <a:r>
              <a:rPr lang="en-US" dirty="0" smtClean="0"/>
              <a:t>Ultrasonic Transducer</a:t>
            </a:r>
          </a:p>
          <a:p>
            <a:pPr lvl="2"/>
            <a:r>
              <a:rPr lang="en-US" dirty="0" smtClean="0"/>
              <a:t>Concentrator</a:t>
            </a:r>
          </a:p>
          <a:p>
            <a:pPr lvl="2"/>
            <a:r>
              <a:rPr lang="en-US" dirty="0" smtClean="0"/>
              <a:t>Tool</a:t>
            </a:r>
          </a:p>
          <a:p>
            <a:pPr lvl="2"/>
            <a:r>
              <a:rPr lang="en-US" dirty="0" smtClean="0"/>
              <a:t>Abrasive Slurry</a:t>
            </a:r>
          </a:p>
          <a:p>
            <a:pPr lvl="2"/>
            <a:r>
              <a:rPr lang="en-US" dirty="0" smtClean="0"/>
              <a:t>Abrasive feed mechanism</a:t>
            </a:r>
          </a:p>
          <a:p>
            <a:pPr lvl="2"/>
            <a:r>
              <a:rPr lang="en-US" dirty="0" smtClean="0"/>
              <a:t>Tool feed mechanism</a:t>
            </a:r>
          </a:p>
          <a:p>
            <a:pPr marL="914400" lvl="2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852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160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/>
              <a:t>Ultrasonic Oscillator:</a:t>
            </a:r>
            <a:endParaRPr lang="en-IN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2554"/>
            <a:ext cx="8229600" cy="5103609"/>
          </a:xfrm>
        </p:spPr>
        <p:txBody>
          <a:bodyPr>
            <a:noAutofit/>
          </a:bodyPr>
          <a:lstStyle/>
          <a:p>
            <a:pPr lvl="2"/>
            <a:r>
              <a:rPr lang="en-US" dirty="0" smtClean="0"/>
              <a:t>This oscillator is employed to generate high frequency oscillating current.</a:t>
            </a:r>
          </a:p>
          <a:p>
            <a:pPr lvl="2"/>
            <a:r>
              <a:rPr lang="en-US" dirty="0" smtClean="0"/>
              <a:t>The method to be selected depends upon the frequency range to be covered and the power output.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183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160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/>
              <a:t>Transducer:</a:t>
            </a:r>
            <a:endParaRPr lang="en-IN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2554"/>
            <a:ext cx="8229600" cy="5515898"/>
          </a:xfrm>
        </p:spPr>
        <p:txBody>
          <a:bodyPr>
            <a:noAutofit/>
          </a:bodyPr>
          <a:lstStyle/>
          <a:p>
            <a:r>
              <a:rPr lang="en-US" sz="2400" dirty="0" smtClean="0"/>
              <a:t>Transducer is a device which converts energy from one form to another i.e., it can generate or receive sound waves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800" b="1" dirty="0">
                <a:latin typeface="+mj-lt"/>
                <a:ea typeface="+mj-ea"/>
                <a:cs typeface="+mj-cs"/>
              </a:rPr>
              <a:t>Acoustic Transducer:</a:t>
            </a:r>
          </a:p>
          <a:p>
            <a:r>
              <a:rPr lang="en-US" sz="2400" dirty="0" smtClean="0"/>
              <a:t>An acoustic transducer converts electrical ,mechanical or thermal energy to acoustical energy</a:t>
            </a:r>
          </a:p>
          <a:p>
            <a:pPr marL="0" indent="0">
              <a:buNone/>
            </a:pPr>
            <a:r>
              <a:rPr lang="en-US" sz="2800" b="1" dirty="0" smtClean="0">
                <a:latin typeface="+mj-lt"/>
                <a:ea typeface="+mj-ea"/>
                <a:cs typeface="+mj-cs"/>
              </a:rPr>
              <a:t>Types </a:t>
            </a:r>
            <a:r>
              <a:rPr lang="en-US" sz="2800" b="1" dirty="0">
                <a:latin typeface="+mj-lt"/>
                <a:ea typeface="+mj-ea"/>
                <a:cs typeface="+mj-cs"/>
              </a:rPr>
              <a:t>of </a:t>
            </a:r>
            <a:r>
              <a:rPr lang="en-US" sz="2800" b="1" dirty="0" smtClean="0">
                <a:latin typeface="+mj-lt"/>
                <a:ea typeface="+mj-ea"/>
                <a:cs typeface="+mj-cs"/>
              </a:rPr>
              <a:t>Transducers</a:t>
            </a:r>
            <a:endParaRPr lang="en-US" sz="2800" b="1" dirty="0">
              <a:latin typeface="+mj-lt"/>
              <a:ea typeface="+mj-ea"/>
              <a:cs typeface="+mj-cs"/>
            </a:endParaRPr>
          </a:p>
          <a:p>
            <a:r>
              <a:rPr lang="en-US" sz="2400" dirty="0" smtClean="0"/>
              <a:t>Purely Mechanical Transducer-Whistles and Siren</a:t>
            </a:r>
          </a:p>
          <a:p>
            <a:r>
              <a:rPr lang="en-US" sz="2400" dirty="0" smtClean="0"/>
              <a:t>Electromagnetic Transducer-microphones and loud speakers</a:t>
            </a:r>
          </a:p>
          <a:p>
            <a:r>
              <a:rPr lang="en-US" sz="2400" dirty="0" smtClean="0"/>
              <a:t>Electrostatic Transducer-internal friction measurement, condenser microphones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84707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4968"/>
            <a:ext cx="8229600" cy="583119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Crystal Transducer-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Crystal means materials which exhibit piezoelectric effect.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These materials divided in to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	-Natural crystals (such as </a:t>
            </a:r>
            <a:r>
              <a:rPr lang="en-US" sz="2400" dirty="0" err="1" smtClean="0"/>
              <a:t>quartz,rochella</a:t>
            </a:r>
            <a:r>
              <a:rPr lang="en-US" sz="2400" dirty="0" smtClean="0"/>
              <a:t> salt </a:t>
            </a:r>
            <a:r>
              <a:rPr lang="en-US" sz="2400" dirty="0" err="1" smtClean="0"/>
              <a:t>etc</a:t>
            </a:r>
            <a:r>
              <a:rPr lang="en-US" sz="2400" dirty="0" smtClean="0"/>
              <a:t>)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-Synthetic crystals (such as </a:t>
            </a:r>
            <a:r>
              <a:rPr lang="en-US" sz="2400" dirty="0" err="1" smtClean="0"/>
              <a:t>lithium,ammonium</a:t>
            </a:r>
            <a:r>
              <a:rPr lang="en-US" sz="2400" dirty="0"/>
              <a:t> </a:t>
            </a:r>
            <a:r>
              <a:rPr lang="en-US" sz="2400" dirty="0" err="1" smtClean="0"/>
              <a:t>etc</a:t>
            </a:r>
            <a:r>
              <a:rPr lang="en-US" sz="2400" dirty="0" smtClean="0"/>
              <a:t>)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-polarized ferroelectric ceramics (such as barium, </a:t>
            </a:r>
            <a:r>
              <a:rPr lang="en-US" sz="2400" dirty="0" err="1" smtClean="0"/>
              <a:t>titanate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Such materials are used to generate vibration in the tool.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11289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8756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Ultrasonic Transducer</a:t>
            </a:r>
            <a:endParaRPr lang="en-IN" sz="2800" dirty="0"/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1" y="1222829"/>
            <a:ext cx="7315200" cy="5187804"/>
          </a:xfrm>
        </p:spPr>
      </p:pic>
    </p:spTree>
    <p:extLst>
      <p:ext uri="{BB962C8B-B14F-4D97-AF65-F5344CB8AC3E}">
        <p14:creationId xmlns:p14="http://schemas.microsoft.com/office/powerpoint/2010/main" val="62147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08-unconventional-machining-process-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5471"/>
            <a:ext cx="8229600" cy="6420463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The device used for converting any type of energy in to ultrasonic waves or vibrations is called Ultrasonic Transducer.</a:t>
            </a:r>
          </a:p>
          <a:p>
            <a:r>
              <a:rPr lang="en-US" sz="2800" dirty="0"/>
              <a:t>Ultrasonic vibrations are induced by two types of effects.</a:t>
            </a:r>
          </a:p>
          <a:p>
            <a:pPr lvl="1"/>
            <a:r>
              <a:rPr lang="en-US" dirty="0" smtClean="0"/>
              <a:t>Piezoelectric crystals effect</a:t>
            </a:r>
          </a:p>
          <a:p>
            <a:pPr lvl="1"/>
            <a:r>
              <a:rPr lang="en-US" dirty="0" err="1" smtClean="0"/>
              <a:t>Magnetostrictive</a:t>
            </a:r>
            <a:r>
              <a:rPr lang="en-US" dirty="0" smtClean="0"/>
              <a:t> effect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u="sng" dirty="0"/>
              <a:t>Piezoelectric crystals</a:t>
            </a:r>
            <a:r>
              <a:rPr lang="en-US" sz="2800" u="sng" dirty="0" smtClean="0"/>
              <a:t>:</a:t>
            </a:r>
            <a:r>
              <a:rPr lang="en-US" sz="2800" dirty="0" smtClean="0"/>
              <a:t> </a:t>
            </a:r>
            <a:r>
              <a:rPr lang="en-US" sz="2800" dirty="0"/>
              <a:t>These are </a:t>
            </a:r>
            <a:r>
              <a:rPr lang="en-US" sz="2800" dirty="0" smtClean="0"/>
              <a:t>used for inducing ultrasonic vibrations since they posses the capability of converting electrical energy into mechanical vibrations.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/>
              <a:t>These are more efficient i.e., they involves less loss of power and do not require cooling.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        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42531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u="sng" dirty="0" err="1" smtClean="0"/>
              <a:t>Magnetostrictive</a:t>
            </a:r>
            <a:r>
              <a:rPr lang="en-US" sz="2800" u="sng" dirty="0" smtClean="0"/>
              <a:t> </a:t>
            </a:r>
            <a:r>
              <a:rPr lang="en-US" sz="2800" u="sng" dirty="0" err="1" smtClean="0"/>
              <a:t>effects:</a:t>
            </a:r>
            <a:r>
              <a:rPr lang="en-US" sz="2800" dirty="0" err="1" smtClean="0"/>
              <a:t>These</a:t>
            </a:r>
            <a:r>
              <a:rPr lang="en-US" sz="2800" dirty="0" smtClean="0"/>
              <a:t> are also used for inducing ultrasonic vibrations.(The material changes its dimensions in response to magnetic field).</a:t>
            </a:r>
          </a:p>
          <a:p>
            <a:r>
              <a:rPr lang="en-US" sz="2800" dirty="0" smtClean="0"/>
              <a:t>The </a:t>
            </a:r>
            <a:r>
              <a:rPr lang="en-US" sz="2800" dirty="0" err="1" smtClean="0"/>
              <a:t>tranducer</a:t>
            </a:r>
            <a:r>
              <a:rPr lang="en-US" sz="2800" dirty="0" smtClean="0"/>
              <a:t> may be piezoelectric or </a:t>
            </a:r>
            <a:r>
              <a:rPr lang="en-US" sz="2800" dirty="0" err="1" smtClean="0"/>
              <a:t>magnetostrictive</a:t>
            </a:r>
            <a:r>
              <a:rPr lang="en-US" sz="2800" dirty="0" smtClean="0"/>
              <a:t> type depending upon the choice of the operation to be performed on a specific work piece.</a:t>
            </a:r>
          </a:p>
          <a:p>
            <a:pPr marL="0" indent="0">
              <a:buNone/>
            </a:pPr>
            <a:r>
              <a:rPr lang="en-US" sz="2800" b="1" u="sng" dirty="0" smtClean="0"/>
              <a:t>Concentrators:</a:t>
            </a:r>
          </a:p>
          <a:p>
            <a:r>
              <a:rPr lang="en-US" sz="2800" dirty="0" smtClean="0"/>
              <a:t>It provides the link between the tool and the </a:t>
            </a:r>
            <a:r>
              <a:rPr lang="en-US" sz="2800" dirty="0" err="1" smtClean="0"/>
              <a:t>transducer.It</a:t>
            </a:r>
            <a:r>
              <a:rPr lang="en-US" sz="2800" dirty="0" smtClean="0"/>
              <a:t> is also called as </a:t>
            </a:r>
            <a:r>
              <a:rPr lang="en-US" sz="2800" dirty="0" err="1" smtClean="0"/>
              <a:t>toolcone,horn,tool</a:t>
            </a:r>
            <a:r>
              <a:rPr lang="en-US" sz="2800" dirty="0" smtClean="0"/>
              <a:t> holder.</a:t>
            </a:r>
          </a:p>
          <a:p>
            <a:r>
              <a:rPr lang="en-US" sz="2800" dirty="0" smtClean="0"/>
              <a:t>The purpose of this is to increase the amplitude of vibration obtained from the transducer.</a:t>
            </a:r>
          </a:p>
          <a:p>
            <a:pPr marL="0" indent="0">
              <a:buNone/>
            </a:pPr>
            <a:r>
              <a:rPr lang="en-US" sz="2800" dirty="0" smtClean="0"/>
              <a:t> </a:t>
            </a:r>
          </a:p>
          <a:p>
            <a:pPr marL="0" indent="0">
              <a:buNone/>
            </a:pP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457514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/>
          <a:lstStyle/>
          <a:p>
            <a:pPr marL="0" indent="0">
              <a:buNone/>
            </a:pPr>
            <a:r>
              <a:rPr lang="en-US" sz="2400" b="1" u="sng" dirty="0" smtClean="0"/>
              <a:t>Types of </a:t>
            </a:r>
            <a:r>
              <a:rPr lang="en-US" sz="2400" b="1" u="sng" dirty="0" err="1" smtClean="0"/>
              <a:t>Concentraors</a:t>
            </a:r>
            <a:r>
              <a:rPr lang="en-US" sz="2400" b="1" u="sng" dirty="0" smtClean="0"/>
              <a:t>:</a:t>
            </a:r>
            <a:r>
              <a:rPr lang="en-US" sz="2800" b="1" u="sng" dirty="0" smtClean="0"/>
              <a:t> </a:t>
            </a:r>
          </a:p>
          <a:p>
            <a:pPr marL="0" indent="0">
              <a:buNone/>
            </a:pPr>
            <a:endParaRPr lang="en-US" sz="2800" b="1" u="sng" dirty="0" smtClean="0"/>
          </a:p>
          <a:p>
            <a:pPr marL="0" indent="0">
              <a:buNone/>
            </a:pPr>
            <a:endParaRPr lang="en-US" sz="2800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361" y="1229032"/>
            <a:ext cx="6459793" cy="402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33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/>
          <a:lstStyle/>
          <a:p>
            <a:pPr marL="0" indent="0">
              <a:buNone/>
            </a:pPr>
            <a:r>
              <a:rPr lang="en-US" sz="2800" b="1" u="sng" dirty="0" smtClean="0"/>
              <a:t>Function:</a:t>
            </a:r>
          </a:p>
          <a:p>
            <a:r>
              <a:rPr lang="en-US" sz="2400" dirty="0" smtClean="0"/>
              <a:t>It is made up of stainless steel or titanium alloy.</a:t>
            </a:r>
          </a:p>
          <a:p>
            <a:r>
              <a:rPr lang="en-US" sz="2400" dirty="0" smtClean="0"/>
              <a:t>It is fitted by brazing to the transducer.</a:t>
            </a:r>
          </a:p>
          <a:p>
            <a:r>
              <a:rPr lang="en-US" sz="2400" dirty="0" smtClean="0"/>
              <a:t>Titanium material has the best</a:t>
            </a:r>
          </a:p>
          <a:p>
            <a:pPr marL="0" indent="0">
              <a:buNone/>
            </a:pPr>
            <a:r>
              <a:rPr lang="en-US" sz="2400" dirty="0" smtClean="0"/>
              <a:t>acoustical properties but machining</a:t>
            </a:r>
          </a:p>
          <a:p>
            <a:pPr marL="0" indent="0">
              <a:buNone/>
            </a:pPr>
            <a:r>
              <a:rPr lang="en-US" sz="2400" dirty="0"/>
              <a:t>t</a:t>
            </a:r>
            <a:r>
              <a:rPr lang="en-US" sz="2400" dirty="0" smtClean="0"/>
              <a:t>o a particular horn shape and brazing is </a:t>
            </a:r>
          </a:p>
          <a:p>
            <a:pPr marL="0" indent="0">
              <a:buNone/>
            </a:pPr>
            <a:r>
              <a:rPr lang="en-US" sz="2400" dirty="0" smtClean="0"/>
              <a:t>difficult.</a:t>
            </a:r>
          </a:p>
          <a:p>
            <a:r>
              <a:rPr lang="en-US" sz="2400" dirty="0" smtClean="0"/>
              <a:t>The amplitude of vibration increased </a:t>
            </a:r>
          </a:p>
          <a:p>
            <a:pPr marL="0" indent="0">
              <a:buNone/>
            </a:pPr>
            <a:r>
              <a:rPr lang="en-US" sz="2400" dirty="0"/>
              <a:t>b</a:t>
            </a:r>
            <a:r>
              <a:rPr lang="en-US" sz="2400" dirty="0" smtClean="0"/>
              <a:t>y the concentrator based on the </a:t>
            </a:r>
          </a:p>
          <a:p>
            <a:pPr marL="0" indent="0">
              <a:buNone/>
            </a:pPr>
            <a:r>
              <a:rPr lang="en-US" sz="2400" dirty="0" smtClean="0"/>
              <a:t>principle of resonance.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800" dirty="0" smtClean="0"/>
              <a:t> </a:t>
            </a:r>
          </a:p>
          <a:p>
            <a:pPr marL="0" indent="0">
              <a:buNone/>
            </a:pPr>
            <a:endParaRPr lang="en-US" sz="2800" u="sn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856" y="1238864"/>
            <a:ext cx="3304559" cy="522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93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b="1" u="sng" dirty="0" smtClean="0"/>
              <a:t>Tool: </a:t>
            </a:r>
          </a:p>
          <a:p>
            <a:r>
              <a:rPr lang="en-US" sz="2400" dirty="0" smtClean="0"/>
              <a:t>It is fixed at the end of concentrator by brazing or soldering.</a:t>
            </a:r>
          </a:p>
          <a:p>
            <a:r>
              <a:rPr lang="en-US" sz="2400" dirty="0" smtClean="0"/>
              <a:t>The tool tip is made up of </a:t>
            </a:r>
            <a:r>
              <a:rPr lang="en-US" sz="2400" dirty="0" err="1" smtClean="0"/>
              <a:t>diamond,stainless</a:t>
            </a:r>
            <a:r>
              <a:rPr lang="en-US" sz="2400" dirty="0" smtClean="0"/>
              <a:t> steel ,brass or copper.</a:t>
            </a:r>
          </a:p>
          <a:p>
            <a:r>
              <a:rPr lang="en-US" sz="2400" dirty="0" smtClean="0"/>
              <a:t>If the ratio of the w/p hardness and tool hardness increases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the material removal rate decreases.</a:t>
            </a:r>
          </a:p>
          <a:p>
            <a:r>
              <a:rPr lang="en-US" sz="2400" dirty="0" smtClean="0"/>
              <a:t>The area of the tool should not be more than the area of the concentrator.</a:t>
            </a:r>
          </a:p>
          <a:p>
            <a:pPr marL="0" indent="0">
              <a:buNone/>
            </a:pPr>
            <a:r>
              <a:rPr lang="en-US" sz="2400" b="1" u="sng" dirty="0" smtClean="0"/>
              <a:t>Abrasive Slurry:</a:t>
            </a:r>
          </a:p>
          <a:p>
            <a:r>
              <a:rPr lang="en-US" sz="2400" dirty="0" smtClean="0"/>
              <a:t>It is a mixture of abrasive grain and the carrier fluid generally water.</a:t>
            </a:r>
          </a:p>
          <a:p>
            <a:r>
              <a:rPr lang="en-US" sz="2400" dirty="0" smtClean="0"/>
              <a:t>Abrasive used are </a:t>
            </a:r>
            <a:r>
              <a:rPr lang="en-US" sz="2400" dirty="0" err="1" smtClean="0"/>
              <a:t>Aluminium</a:t>
            </a:r>
            <a:r>
              <a:rPr lang="en-US" sz="2400" dirty="0" smtClean="0"/>
              <a:t> oxide, Boron Carbide, Silicon </a:t>
            </a:r>
            <a:r>
              <a:rPr lang="en-US" sz="2400" dirty="0" err="1" smtClean="0"/>
              <a:t>carbide,Diamond</a:t>
            </a:r>
            <a:r>
              <a:rPr lang="en-US" sz="2400" dirty="0" smtClean="0"/>
              <a:t> dust etc.</a:t>
            </a:r>
          </a:p>
          <a:p>
            <a:r>
              <a:rPr lang="en-US" sz="2400" dirty="0" smtClean="0"/>
              <a:t>Boron carbide is the </a:t>
            </a:r>
            <a:r>
              <a:rPr lang="en-US" sz="2400" dirty="0" err="1" smtClean="0"/>
              <a:t>best,more</a:t>
            </a:r>
            <a:r>
              <a:rPr lang="en-US" sz="2400" dirty="0" smtClean="0"/>
              <a:t> efficient and fastest cutting abrasive.</a:t>
            </a:r>
          </a:p>
          <a:p>
            <a:r>
              <a:rPr lang="en-US" sz="2400" dirty="0" smtClean="0"/>
              <a:t>It is expensive and used for cutting harder materials like tungsten </a:t>
            </a:r>
            <a:r>
              <a:rPr lang="en-US" sz="2400" dirty="0" err="1" smtClean="0"/>
              <a:t>carbide,precious</a:t>
            </a:r>
            <a:r>
              <a:rPr lang="en-US" sz="2400" dirty="0" smtClean="0"/>
              <a:t> stones.</a:t>
            </a:r>
          </a:p>
          <a:p>
            <a:r>
              <a:rPr lang="en-US" sz="2400" dirty="0" smtClean="0"/>
              <a:t>Silicon carbide is used on glass, germanium and some ceramics.</a:t>
            </a:r>
          </a:p>
          <a:p>
            <a:r>
              <a:rPr lang="en-US" sz="2400" dirty="0" smtClean="0"/>
              <a:t>The cutting time with </a:t>
            </a:r>
            <a:r>
              <a:rPr lang="en-US" sz="2400" dirty="0" err="1" smtClean="0"/>
              <a:t>Siliconcarbide</a:t>
            </a:r>
            <a:r>
              <a:rPr lang="en-US" sz="2400" dirty="0" smtClean="0"/>
              <a:t> is about 20-40% more than the Boron Carbide.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457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800" b="1" u="sng" dirty="0" smtClean="0"/>
              <a:t>Abrasive Feed Mechanism: </a:t>
            </a:r>
          </a:p>
          <a:p>
            <a:r>
              <a:rPr lang="en-US" sz="2400" dirty="0" smtClean="0"/>
              <a:t>The abrasive feed mechanism is supplied through a nozzle by a pump</a:t>
            </a:r>
          </a:p>
          <a:p>
            <a:r>
              <a:rPr lang="en-US" sz="2400" dirty="0" smtClean="0"/>
              <a:t>A good method is to keep the tool and w/p in a bath of slurry.</a:t>
            </a:r>
          </a:p>
          <a:p>
            <a:r>
              <a:rPr lang="en-US" sz="2400" dirty="0" smtClean="0"/>
              <a:t>This ensures good supply of slurry and reduces any tendency  of the tool to scatter the slurry the amplitude is large.</a:t>
            </a:r>
          </a:p>
          <a:p>
            <a:r>
              <a:rPr lang="en-US" sz="2400" dirty="0" smtClean="0"/>
              <a:t>Another efficient method is to supply the slurry to the cutting zone through a hollow tool. </a:t>
            </a:r>
          </a:p>
          <a:p>
            <a:pPr marL="0" indent="0">
              <a:buNone/>
            </a:pPr>
            <a:r>
              <a:rPr lang="en-US" sz="2400" b="1" u="sng" dirty="0" smtClean="0"/>
              <a:t>Tool Feed Mechanism:</a:t>
            </a:r>
          </a:p>
          <a:p>
            <a:r>
              <a:rPr lang="en-US" sz="2400" dirty="0" smtClean="0"/>
              <a:t>The objective is to apply the static load between the tool and the w/p during machining operation.</a:t>
            </a:r>
          </a:p>
          <a:p>
            <a:r>
              <a:rPr lang="en-US" sz="2400" dirty="0" smtClean="0"/>
              <a:t>It also brings the tool slowly close to the w/p surface and provide adequate constant cutting force.</a:t>
            </a:r>
          </a:p>
          <a:p>
            <a:r>
              <a:rPr lang="en-US" sz="2400" dirty="0" smtClean="0"/>
              <a:t>Feed may be given to acoustic head or to the w/p, but in general it is given to the acoustic head so as to facilitate positioning of the w/p in x-y direction.</a:t>
            </a:r>
          </a:p>
          <a:p>
            <a:r>
              <a:rPr lang="en-US" sz="2400" dirty="0" smtClean="0"/>
              <a:t>It controls the penetration rate and depth of machining.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2733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Types of Tool feed Mechanism</a:t>
            </a:r>
          </a:p>
          <a:p>
            <a:r>
              <a:rPr lang="en-US" sz="2800" dirty="0" smtClean="0"/>
              <a:t>Spring type-Quite </a:t>
            </a:r>
            <a:r>
              <a:rPr lang="en-US" sz="2800" dirty="0" err="1" smtClean="0"/>
              <a:t>sensitve</a:t>
            </a:r>
            <a:endParaRPr lang="en-US" sz="2800" dirty="0" smtClean="0"/>
          </a:p>
          <a:p>
            <a:r>
              <a:rPr lang="en-US" sz="2800" dirty="0" smtClean="0"/>
              <a:t>Counter weight type</a:t>
            </a:r>
          </a:p>
          <a:p>
            <a:pPr marL="0" indent="0">
              <a:buNone/>
            </a:pPr>
            <a:r>
              <a:rPr lang="en-US" sz="2800" dirty="0" smtClean="0"/>
              <a:t>- In this the force of impact is the difference between the weight of the acoustic head and the counter weight attached</a:t>
            </a:r>
          </a:p>
          <a:p>
            <a:pPr marL="0" indent="0">
              <a:buNone/>
            </a:pPr>
            <a:r>
              <a:rPr lang="en-US" sz="2800" dirty="0" smtClean="0"/>
              <a:t>- This type is insensitive and inconvenient for adjusting during the operation.</a:t>
            </a:r>
          </a:p>
          <a:p>
            <a:r>
              <a:rPr lang="en-US" sz="2800" dirty="0" smtClean="0"/>
              <a:t>Motor type – used for high rating machine</a:t>
            </a:r>
          </a:p>
          <a:p>
            <a:r>
              <a:rPr lang="en-US" sz="2800" dirty="0" smtClean="0"/>
              <a:t>Pneumatic and hydraulic type- used for high rating machine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96556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9-unconventional-machining-process-4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2" y="14403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0-unconventional-machining-process-5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1-unconventional-machining-process-51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09-unconventional-machining-process-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2-unconventional-machining-process-52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78" y="265471"/>
            <a:ext cx="8647470" cy="63418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b="1" u="sng" dirty="0" smtClean="0"/>
              <a:t>Disadvantages:</a:t>
            </a:r>
          </a:p>
          <a:p>
            <a:r>
              <a:rPr lang="en-US" sz="2400" dirty="0" smtClean="0"/>
              <a:t>Low material removal rate</a:t>
            </a:r>
            <a:endParaRPr lang="en-US" sz="2400" dirty="0"/>
          </a:p>
          <a:p>
            <a:r>
              <a:rPr lang="en-US" sz="2400" dirty="0" smtClean="0"/>
              <a:t>Not suitable for soft materials.</a:t>
            </a:r>
          </a:p>
          <a:p>
            <a:r>
              <a:rPr lang="en-US" sz="2400" dirty="0" smtClean="0"/>
              <a:t>Not suitable for heavy stock removal.</a:t>
            </a:r>
          </a:p>
          <a:p>
            <a:r>
              <a:rPr lang="en-US" sz="2400" dirty="0" smtClean="0"/>
              <a:t>Abrasives may get embedded in the </a:t>
            </a:r>
            <a:r>
              <a:rPr lang="en-US" sz="2400" dirty="0" err="1" smtClean="0"/>
              <a:t>workpiece</a:t>
            </a:r>
            <a:r>
              <a:rPr lang="en-US" sz="2400" dirty="0" smtClean="0"/>
              <a:t>, especially while machining soft materials like soft plastics.</a:t>
            </a:r>
          </a:p>
          <a:p>
            <a:pPr marL="0" indent="0">
              <a:buNone/>
            </a:pPr>
            <a:r>
              <a:rPr lang="en-US" sz="2400" b="1" u="sng" dirty="0" smtClean="0"/>
              <a:t>Applications:</a:t>
            </a:r>
          </a:p>
          <a:p>
            <a:r>
              <a:rPr lang="en-US" sz="2400" dirty="0" smtClean="0"/>
              <a:t>Diamond, </a:t>
            </a:r>
            <a:r>
              <a:rPr lang="en-US" sz="2400" dirty="0" err="1" smtClean="0"/>
              <a:t>Tungstencarbide,gemstones</a:t>
            </a:r>
            <a:r>
              <a:rPr lang="en-US" sz="2400" dirty="0" smtClean="0"/>
              <a:t> can be machined.</a:t>
            </a:r>
          </a:p>
          <a:p>
            <a:r>
              <a:rPr lang="en-US" sz="2400" dirty="0" smtClean="0"/>
              <a:t>It is used for drilling, grinding, coining, threading and even for welding.</a:t>
            </a:r>
          </a:p>
          <a:p>
            <a:r>
              <a:rPr lang="en-US" sz="2400" dirty="0" smtClean="0"/>
              <a:t>Circular and noncircular, blind holes and through holes can be easily produced.</a:t>
            </a:r>
          </a:p>
          <a:p>
            <a:r>
              <a:rPr lang="en-US" sz="2400" dirty="0" smtClean="0"/>
              <a:t>Used in </a:t>
            </a:r>
            <a:r>
              <a:rPr lang="en-US" sz="2400" dirty="0" err="1" smtClean="0"/>
              <a:t>jewellery</a:t>
            </a:r>
            <a:r>
              <a:rPr lang="en-US" sz="2400" dirty="0" smtClean="0"/>
              <a:t> for shaping precious stones.</a:t>
            </a:r>
          </a:p>
          <a:p>
            <a:r>
              <a:rPr lang="en-US" sz="2400" dirty="0" smtClean="0"/>
              <a:t>Drilling of screw threads </a:t>
            </a:r>
            <a:r>
              <a:rPr lang="en-US" sz="2400" dirty="0" err="1" smtClean="0"/>
              <a:t>nad</a:t>
            </a:r>
            <a:r>
              <a:rPr lang="en-US" sz="2400" dirty="0" smtClean="0"/>
              <a:t> curved holes in brittle materials.</a:t>
            </a:r>
          </a:p>
          <a:p>
            <a:r>
              <a:rPr lang="en-US" sz="2400" dirty="0" smtClean="0"/>
              <a:t>Machining shallow cavities of irregular and complex shapes.</a:t>
            </a:r>
          </a:p>
          <a:p>
            <a:pPr marL="0" indent="0">
              <a:buNone/>
            </a:pPr>
            <a:endParaRPr lang="en-US" sz="2400" b="1" u="sng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60498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3-unconventional-machining-process-53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4-unconventional-machining-process-54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5-unconventional-machining-process-55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6-unconventional-machining-process-56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7-unconventional-machining-process-57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8-unconventional-machining-process-58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9-unconventional-machining-process-59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0-unconventional-machining-process-60-6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6023</TotalTime>
  <Words>1926</Words>
  <Application>Microsoft Office PowerPoint</Application>
  <PresentationFormat>On-screen Show (4:3)</PresentationFormat>
  <Paragraphs>295</Paragraphs>
  <Slides>182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182</vt:i4>
      </vt:variant>
    </vt:vector>
  </HeadingPairs>
  <TitlesOfParts>
    <vt:vector size="185" baseType="lpstr">
      <vt:lpstr>Arial</vt:lpstr>
      <vt:lpstr>Calibri</vt:lpstr>
      <vt:lpstr>Office Theme</vt:lpstr>
      <vt:lpstr>INTRODUCTION TO UNCONVENTIONAL MACHINING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ADVANTAGES:</vt:lpstr>
      <vt:lpstr>DISADVANTAGES:</vt:lpstr>
      <vt:lpstr>APPLICATIONS: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Components:</vt:lpstr>
      <vt:lpstr>Operating Elements:</vt:lpstr>
      <vt:lpstr>Ultrasonic Oscillator:</vt:lpstr>
      <vt:lpstr>Transducer:</vt:lpstr>
      <vt:lpstr>PowerPoint Presentation</vt:lpstr>
      <vt:lpstr>Ultrasonic Transducer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UNCONVENTIONAL MACHINING PROCESS</dc:title>
  <dc:subject/>
  <dc:creator>PRASAD</dc:creator>
  <cp:keywords/>
  <dc:description>generated using python-pptx</dc:description>
  <cp:lastModifiedBy>PRASAD</cp:lastModifiedBy>
  <cp:revision>77</cp:revision>
  <dcterms:created xsi:type="dcterms:W3CDTF">2013-01-27T09:14:16Z</dcterms:created>
  <dcterms:modified xsi:type="dcterms:W3CDTF">2024-06-15T05:39:54Z</dcterms:modified>
  <cp:category/>
</cp:coreProperties>
</file>

<file path=docProps/thumbnail.jpeg>
</file>